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72" r:id="rId6"/>
    <p:sldId id="260" r:id="rId7"/>
    <p:sldId id="271" r:id="rId8"/>
  </p:sldIdLst>
  <p:sldSz cx="18288000" cy="10287000"/>
  <p:notesSz cx="6858000" cy="9144000"/>
  <p:embeddedFontLst>
    <p:embeddedFont>
      <p:font typeface="Montserrat" panose="00000500000000000000" pitchFamily="2" charset="0"/>
      <p:regular r:id="rId10"/>
      <p:bold r:id="rId11"/>
      <p:boldItalic r:id="rId12"/>
    </p:embeddedFont>
    <p:embeddedFont>
      <p:font typeface="Oswald" panose="00000500000000000000" pitchFamily="2" charset="0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37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3" name="Google Shape;3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9" name="Google Shape;6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>
          <a:extLst>
            <a:ext uri="{FF2B5EF4-FFF2-40B4-BE49-F238E27FC236}">
              <a16:creationId xmlns:a16="http://schemas.microsoft.com/office/drawing/2014/main" id="{842640A5-51FC-407A-277A-7DC01A6CE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7:notes">
            <a:extLst>
              <a:ext uri="{FF2B5EF4-FFF2-40B4-BE49-F238E27FC236}">
                <a16:creationId xmlns:a16="http://schemas.microsoft.com/office/drawing/2014/main" id="{762CA0DD-B8C5-AF15-1B48-9FA0BA2B34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8" name="Google Shape;928;p7:notes">
            <a:extLst>
              <a:ext uri="{FF2B5EF4-FFF2-40B4-BE49-F238E27FC236}">
                <a16:creationId xmlns:a16="http://schemas.microsoft.com/office/drawing/2014/main" id="{D8D3565B-0EA2-ECAD-E40B-F5ECEF2DFD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358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9300" y="2"/>
            <a:ext cx="22685911" cy="102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1551800" y="53020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3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13" name="Google Shape;13;p3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14" name="Google Shape;14;p3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15" name="Google Shape;15;p3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1861920" y="64087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276999" y="591718"/>
            <a:ext cx="490390" cy="359322"/>
          </a:xfrm>
          <a:custGeom>
            <a:avLst/>
            <a:gdLst/>
            <a:ahLst/>
            <a:cxnLst/>
            <a:rect l="l" t="t" r="r" b="b"/>
            <a:pathLst>
              <a:path w="490390" h="359322" extrusionOk="0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277000" y="2102425"/>
            <a:ext cx="1025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0"/>
              <a:buFont typeface="Oswald"/>
              <a:buNone/>
              <a:defRPr sz="800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5351527" y="1238448"/>
            <a:ext cx="3114609" cy="80040"/>
            <a:chOff x="0" y="0"/>
            <a:chExt cx="4152812" cy="106721"/>
          </a:xfrm>
        </p:grpSpPr>
        <p:grpSp>
          <p:nvGrpSpPr>
            <p:cNvPr id="20" name="Google Shape;20;p3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21" name="Google Shape;21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23;p3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24" name="Google Shape;24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26;p3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32;p3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33" name="Google Shape;33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35;p3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36" name="Google Shape;36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" name="Google Shape;38;p3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39" name="Google Shape;39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" name="Google Shape;41;p3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" name="Google Shape;44;p3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9300" y="-73"/>
            <a:ext cx="2272689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3115400" y="4563225"/>
            <a:ext cx="6580500" cy="3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54" name="Google Shape;54;p4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55" name="Google Shape;55;p4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56" name="Google Shape;56;p4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57" name="Google Shape;57;p4"/>
          <p:cNvSpPr txBox="1"/>
          <p:nvPr/>
        </p:nvSpPr>
        <p:spPr>
          <a:xfrm>
            <a:off x="1861920" y="64087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58" name="Google Shape;58;p4"/>
          <p:cNvSpPr/>
          <p:nvPr/>
        </p:nvSpPr>
        <p:spPr>
          <a:xfrm>
            <a:off x="1276999" y="591718"/>
            <a:ext cx="490390" cy="359322"/>
          </a:xfrm>
          <a:custGeom>
            <a:avLst/>
            <a:gdLst/>
            <a:ahLst/>
            <a:cxnLst/>
            <a:rect l="l" t="t" r="r" b="b"/>
            <a:pathLst>
              <a:path w="490390" h="359322" extrusionOk="0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" name="Google Shape;59;p4"/>
          <p:cNvSpPr txBox="1">
            <a:spLocks noGrp="1"/>
          </p:cNvSpPr>
          <p:nvPr>
            <p:ph type="title"/>
          </p:nvPr>
        </p:nvSpPr>
        <p:spPr>
          <a:xfrm>
            <a:off x="1277000" y="2102425"/>
            <a:ext cx="1025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0"/>
              <a:buFont typeface="Oswald"/>
              <a:buNone/>
              <a:defRPr sz="800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60" name="Google Shape;60;p4"/>
          <p:cNvGrpSpPr/>
          <p:nvPr/>
        </p:nvGrpSpPr>
        <p:grpSpPr>
          <a:xfrm>
            <a:off x="6996127" y="9258300"/>
            <a:ext cx="3114609" cy="80040"/>
            <a:chOff x="0" y="0"/>
            <a:chExt cx="4152812" cy="106721"/>
          </a:xfrm>
        </p:grpSpPr>
        <p:grpSp>
          <p:nvGrpSpPr>
            <p:cNvPr id="61" name="Google Shape;61;p4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62" name="Google Shape;62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" name="Google Shape;64;p4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65" name="Google Shape;65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Google Shape;67;p4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68" name="Google Shape;68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" name="Google Shape;70;p4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71" name="Google Shape;71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" name="Google Shape;73;p4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74" name="Google Shape;74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" name="Google Shape;76;p4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" name="Google Shape;79;p4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80" name="Google Shape;80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;p4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" name="Google Shape;85;p4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86" name="Google Shape;86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" name="Google Shape;88;p4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89" name="Google Shape;89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9300" y="-73"/>
            <a:ext cx="2272689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5"/>
          <p:cNvSpPr txBox="1">
            <a:spLocks noGrp="1"/>
          </p:cNvSpPr>
          <p:nvPr>
            <p:ph type="body" idx="1"/>
          </p:nvPr>
        </p:nvSpPr>
        <p:spPr>
          <a:xfrm>
            <a:off x="2910488" y="664423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1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1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95" name="Google Shape;95;p5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96" name="Google Shape;96;p5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97" name="Google Shape;97;p5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98" name="Google Shape;98;p5"/>
          <p:cNvSpPr txBox="1"/>
          <p:nvPr/>
        </p:nvSpPr>
        <p:spPr>
          <a:xfrm>
            <a:off x="1861920" y="64087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1276999" y="591718"/>
            <a:ext cx="490390" cy="359322"/>
          </a:xfrm>
          <a:custGeom>
            <a:avLst/>
            <a:gdLst/>
            <a:ahLst/>
            <a:cxnLst/>
            <a:rect l="l" t="t" r="r" b="b"/>
            <a:pathLst>
              <a:path w="490390" h="359322" extrusionOk="0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0" name="Google Shape;100;p5"/>
          <p:cNvSpPr txBox="1">
            <a:spLocks noGrp="1"/>
          </p:cNvSpPr>
          <p:nvPr>
            <p:ph type="title"/>
          </p:nvPr>
        </p:nvSpPr>
        <p:spPr>
          <a:xfrm>
            <a:off x="1277000" y="2102425"/>
            <a:ext cx="1025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0"/>
              <a:buFont typeface="Oswald"/>
              <a:buNone/>
              <a:defRPr sz="800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01" name="Google Shape;101;p5"/>
          <p:cNvGrpSpPr/>
          <p:nvPr/>
        </p:nvGrpSpPr>
        <p:grpSpPr>
          <a:xfrm>
            <a:off x="2359401" y="1130185"/>
            <a:ext cx="3114609" cy="80040"/>
            <a:chOff x="0" y="0"/>
            <a:chExt cx="4152812" cy="106721"/>
          </a:xfrm>
        </p:grpSpPr>
        <p:grpSp>
          <p:nvGrpSpPr>
            <p:cNvPr id="102" name="Google Shape;102;p5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" name="Google Shape;105;p5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106" name="Google Shape;106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" name="Google Shape;108;p5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" name="Google Shape;111;p5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112" name="Google Shape;112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" name="Google Shape;114;p5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117;p5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118" name="Google Shape;118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120;p5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121" name="Google Shape;121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123;p5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124" name="Google Shape;124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" name="Google Shape;126;p5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127" name="Google Shape;127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" name="Google Shape;129;p5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130" name="Google Shape;130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9300" y="-73"/>
            <a:ext cx="2272689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>
            <a:spLocks noGrp="1"/>
          </p:cNvSpPr>
          <p:nvPr>
            <p:ph type="body" idx="1"/>
          </p:nvPr>
        </p:nvSpPr>
        <p:spPr>
          <a:xfrm>
            <a:off x="2107850" y="4843850"/>
            <a:ext cx="5245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marL="1371600" lvl="2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marL="2286000" lvl="4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marL="2743200" lvl="5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2"/>
          </p:nvPr>
        </p:nvSpPr>
        <p:spPr>
          <a:xfrm>
            <a:off x="7551628" y="4843850"/>
            <a:ext cx="5245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marL="1371600" lvl="2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marL="2286000" lvl="4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marL="2743200" lvl="5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6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137" name="Google Shape;137;p6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138" name="Google Shape;138;p6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139" name="Google Shape;139;p6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140" name="Google Shape;140;p6"/>
          <p:cNvSpPr txBox="1"/>
          <p:nvPr/>
        </p:nvSpPr>
        <p:spPr>
          <a:xfrm>
            <a:off x="1861920" y="64087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141" name="Google Shape;141;p6"/>
          <p:cNvSpPr/>
          <p:nvPr/>
        </p:nvSpPr>
        <p:spPr>
          <a:xfrm>
            <a:off x="1276999" y="591718"/>
            <a:ext cx="490390" cy="359322"/>
          </a:xfrm>
          <a:custGeom>
            <a:avLst/>
            <a:gdLst/>
            <a:ahLst/>
            <a:cxnLst/>
            <a:rect l="l" t="t" r="r" b="b"/>
            <a:pathLst>
              <a:path w="490390" h="359322" extrusionOk="0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2" name="Google Shape;142;p6"/>
          <p:cNvSpPr txBox="1">
            <a:spLocks noGrp="1"/>
          </p:cNvSpPr>
          <p:nvPr>
            <p:ph type="title"/>
          </p:nvPr>
        </p:nvSpPr>
        <p:spPr>
          <a:xfrm>
            <a:off x="1277000" y="2102425"/>
            <a:ext cx="1025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0"/>
              <a:buFont typeface="Oswald"/>
              <a:buNone/>
              <a:defRPr sz="800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43" name="Google Shape;143;p6"/>
          <p:cNvGrpSpPr/>
          <p:nvPr/>
        </p:nvGrpSpPr>
        <p:grpSpPr>
          <a:xfrm>
            <a:off x="2359401" y="1130185"/>
            <a:ext cx="3114609" cy="80040"/>
            <a:chOff x="0" y="0"/>
            <a:chExt cx="4152812" cy="106721"/>
          </a:xfrm>
        </p:grpSpPr>
        <p:grpSp>
          <p:nvGrpSpPr>
            <p:cNvPr id="144" name="Google Shape;144;p6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145" name="Google Shape;145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6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148" name="Google Shape;148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6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151" name="Google Shape;151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p6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154" name="Google Shape;154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156;p6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157" name="Google Shape;157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6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160" name="Google Shape;160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" name="Google Shape;162;p6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163" name="Google Shape;163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" name="Google Shape;165;p6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166" name="Google Shape;166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" name="Google Shape;168;p6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169" name="Google Shape;169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" name="Google Shape;171;p6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172" name="Google Shape;172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9300" y="-73"/>
            <a:ext cx="2272689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7"/>
          <p:cNvSpPr txBox="1">
            <a:spLocks noGrp="1"/>
          </p:cNvSpPr>
          <p:nvPr>
            <p:ph type="body" idx="1"/>
          </p:nvPr>
        </p:nvSpPr>
        <p:spPr>
          <a:xfrm>
            <a:off x="2316700" y="4907775"/>
            <a:ext cx="55884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marL="1371600" lvl="2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marL="2286000" lvl="4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marL="2743200" lvl="5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7"/>
          <p:cNvSpPr txBox="1">
            <a:spLocks noGrp="1"/>
          </p:cNvSpPr>
          <p:nvPr>
            <p:ph type="body" idx="2"/>
          </p:nvPr>
        </p:nvSpPr>
        <p:spPr>
          <a:xfrm>
            <a:off x="8109551" y="4907775"/>
            <a:ext cx="5591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marL="1371600" lvl="2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marL="2286000" lvl="4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marL="2743200" lvl="5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7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179" name="Google Shape;179;p7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180" name="Google Shape;180;p7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181" name="Google Shape;181;p7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182" name="Google Shape;182;p7"/>
          <p:cNvSpPr txBox="1"/>
          <p:nvPr/>
        </p:nvSpPr>
        <p:spPr>
          <a:xfrm>
            <a:off x="1861920" y="64087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183" name="Google Shape;183;p7"/>
          <p:cNvSpPr/>
          <p:nvPr/>
        </p:nvSpPr>
        <p:spPr>
          <a:xfrm>
            <a:off x="1276999" y="591718"/>
            <a:ext cx="490390" cy="359322"/>
          </a:xfrm>
          <a:custGeom>
            <a:avLst/>
            <a:gdLst/>
            <a:ahLst/>
            <a:cxnLst/>
            <a:rect l="l" t="t" r="r" b="b"/>
            <a:pathLst>
              <a:path w="490390" h="359322" extrusionOk="0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4" name="Google Shape;184;p7"/>
          <p:cNvSpPr txBox="1">
            <a:spLocks noGrp="1"/>
          </p:cNvSpPr>
          <p:nvPr>
            <p:ph type="title"/>
          </p:nvPr>
        </p:nvSpPr>
        <p:spPr>
          <a:xfrm>
            <a:off x="1277000" y="2102425"/>
            <a:ext cx="1025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0"/>
              <a:buFont typeface="Oswald"/>
              <a:buNone/>
              <a:defRPr sz="800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85" name="Google Shape;185;p7"/>
          <p:cNvGrpSpPr/>
          <p:nvPr/>
        </p:nvGrpSpPr>
        <p:grpSpPr>
          <a:xfrm>
            <a:off x="5402127" y="1028700"/>
            <a:ext cx="3114609" cy="80040"/>
            <a:chOff x="0" y="0"/>
            <a:chExt cx="4152812" cy="106721"/>
          </a:xfrm>
        </p:grpSpPr>
        <p:grpSp>
          <p:nvGrpSpPr>
            <p:cNvPr id="186" name="Google Shape;186;p7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187" name="Google Shape;187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" name="Google Shape;189;p7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190" name="Google Shape;190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7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193" name="Google Shape;193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7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196" name="Google Shape;196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7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199" name="Google Shape;199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7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202" name="Google Shape;202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7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205" name="Google Shape;205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7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208" name="Google Shape;208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7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211" name="Google Shape;211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" name="Google Shape;213;p7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214" name="Google Shape;214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9300" y="-73"/>
            <a:ext cx="2272689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8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219" name="Google Shape;219;p8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220" name="Google Shape;220;p8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221" name="Google Shape;221;p8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222" name="Google Shape;222;p8"/>
          <p:cNvSpPr txBox="1"/>
          <p:nvPr/>
        </p:nvSpPr>
        <p:spPr>
          <a:xfrm>
            <a:off x="1861920" y="64087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223" name="Google Shape;223;p8"/>
          <p:cNvSpPr/>
          <p:nvPr/>
        </p:nvSpPr>
        <p:spPr>
          <a:xfrm>
            <a:off x="1276999" y="591718"/>
            <a:ext cx="490390" cy="359322"/>
          </a:xfrm>
          <a:custGeom>
            <a:avLst/>
            <a:gdLst/>
            <a:ahLst/>
            <a:cxnLst/>
            <a:rect l="l" t="t" r="r" b="b"/>
            <a:pathLst>
              <a:path w="490390" h="359322" extrusionOk="0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4" name="Google Shape;224;p8"/>
          <p:cNvSpPr txBox="1">
            <a:spLocks noGrp="1"/>
          </p:cNvSpPr>
          <p:nvPr>
            <p:ph type="title"/>
          </p:nvPr>
        </p:nvSpPr>
        <p:spPr>
          <a:xfrm>
            <a:off x="1277000" y="2102425"/>
            <a:ext cx="1025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0"/>
              <a:buFont typeface="Oswald"/>
              <a:buNone/>
              <a:defRPr sz="800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225" name="Google Shape;225;p8"/>
          <p:cNvGrpSpPr/>
          <p:nvPr/>
        </p:nvGrpSpPr>
        <p:grpSpPr>
          <a:xfrm>
            <a:off x="5402127" y="1028700"/>
            <a:ext cx="3114609" cy="80040"/>
            <a:chOff x="0" y="0"/>
            <a:chExt cx="4152812" cy="106721"/>
          </a:xfrm>
        </p:grpSpPr>
        <p:grpSp>
          <p:nvGrpSpPr>
            <p:cNvPr id="226" name="Google Shape;226;p8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227" name="Google Shape;227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8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230" name="Google Shape;230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" name="Google Shape;232;p8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233" name="Google Shape;233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" name="Google Shape;235;p8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236" name="Google Shape;236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" name="Google Shape;238;p8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239" name="Google Shape;239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" name="Google Shape;241;p8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242" name="Google Shape;242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" name="Google Shape;244;p8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245" name="Google Shape;245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" name="Google Shape;247;p8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248" name="Google Shape;248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" name="Google Shape;250;p8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251" name="Google Shape;251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8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254" name="Google Shape;254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9300" y="-73"/>
            <a:ext cx="2272689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9"/>
          <p:cNvSpPr txBox="1">
            <a:spLocks noGrp="1"/>
          </p:cNvSpPr>
          <p:nvPr>
            <p:ph type="body" idx="1"/>
          </p:nvPr>
        </p:nvSpPr>
        <p:spPr>
          <a:xfrm>
            <a:off x="6903950" y="4550050"/>
            <a:ext cx="6771000" cy="3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marL="1371600" lvl="2" indent="-3619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marL="2286000" lvl="4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marL="2743200" lvl="5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9"/>
          <p:cNvSpPr txBox="1">
            <a:spLocks noGrp="1"/>
          </p:cNvSpPr>
          <p:nvPr>
            <p:ph type="body" idx="2"/>
          </p:nvPr>
        </p:nvSpPr>
        <p:spPr>
          <a:xfrm>
            <a:off x="1575475" y="4550050"/>
            <a:ext cx="5183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9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261" name="Google Shape;261;p9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262" name="Google Shape;262;p9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263" name="Google Shape;263;p9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264" name="Google Shape;264;p9"/>
          <p:cNvSpPr txBox="1"/>
          <p:nvPr/>
        </p:nvSpPr>
        <p:spPr>
          <a:xfrm>
            <a:off x="1861920" y="64087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265" name="Google Shape;265;p9"/>
          <p:cNvSpPr/>
          <p:nvPr/>
        </p:nvSpPr>
        <p:spPr>
          <a:xfrm>
            <a:off x="1276999" y="591718"/>
            <a:ext cx="490390" cy="359322"/>
          </a:xfrm>
          <a:custGeom>
            <a:avLst/>
            <a:gdLst/>
            <a:ahLst/>
            <a:cxnLst/>
            <a:rect l="l" t="t" r="r" b="b"/>
            <a:pathLst>
              <a:path w="490390" h="359322" extrusionOk="0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6" name="Google Shape;266;p9"/>
          <p:cNvSpPr txBox="1">
            <a:spLocks noGrp="1"/>
          </p:cNvSpPr>
          <p:nvPr>
            <p:ph type="title"/>
          </p:nvPr>
        </p:nvSpPr>
        <p:spPr>
          <a:xfrm>
            <a:off x="1277000" y="2102425"/>
            <a:ext cx="1025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0"/>
              <a:buFont typeface="Oswald"/>
              <a:buNone/>
              <a:defRPr sz="800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267" name="Google Shape;267;p9"/>
          <p:cNvGrpSpPr/>
          <p:nvPr/>
        </p:nvGrpSpPr>
        <p:grpSpPr>
          <a:xfrm>
            <a:off x="2359401" y="1130185"/>
            <a:ext cx="3114609" cy="80040"/>
            <a:chOff x="0" y="0"/>
            <a:chExt cx="4152812" cy="106721"/>
          </a:xfrm>
        </p:grpSpPr>
        <p:grpSp>
          <p:nvGrpSpPr>
            <p:cNvPr id="268" name="Google Shape;268;p9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269" name="Google Shape;269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" name="Google Shape;271;p9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272" name="Google Shape;272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" name="Google Shape;274;p9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275" name="Google Shape;275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" name="Google Shape;277;p9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278" name="Google Shape;278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280;p9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281" name="Google Shape;281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9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284" name="Google Shape;284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9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287" name="Google Shape;287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" name="Google Shape;289;p9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290" name="Google Shape;290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" name="Google Shape;292;p9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293" name="Google Shape;293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9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296" name="Google Shape;296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8" name="Google Shape;298;p9"/>
          <p:cNvGrpSpPr/>
          <p:nvPr/>
        </p:nvGrpSpPr>
        <p:grpSpPr>
          <a:xfrm>
            <a:off x="11093553" y="9485322"/>
            <a:ext cx="3114609" cy="80040"/>
            <a:chOff x="0" y="0"/>
            <a:chExt cx="4152812" cy="106721"/>
          </a:xfrm>
        </p:grpSpPr>
        <p:grpSp>
          <p:nvGrpSpPr>
            <p:cNvPr id="299" name="Google Shape;299;p9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300" name="Google Shape;300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" name="Google Shape;302;p9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303" name="Google Shape;303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" name="Google Shape;305;p9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306" name="Google Shape;306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" name="Google Shape;308;p9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309" name="Google Shape;309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" name="Google Shape;311;p9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312" name="Google Shape;312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" name="Google Shape;314;p9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315" name="Google Shape;315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" name="Google Shape;317;p9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318" name="Google Shape;318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" name="Google Shape;320;p9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321" name="Google Shape;321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" name="Google Shape;323;p9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324" name="Google Shape;324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" name="Google Shape;326;p9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327" name="Google Shape;327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9300" y="-73"/>
            <a:ext cx="2272689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0"/>
          <p:cNvSpPr>
            <a:spLocks noGrp="1"/>
          </p:cNvSpPr>
          <p:nvPr>
            <p:ph type="pic" idx="2"/>
          </p:nvPr>
        </p:nvSpPr>
        <p:spPr>
          <a:xfrm>
            <a:off x="2445425" y="5162500"/>
            <a:ext cx="4315200" cy="32364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10"/>
          <p:cNvSpPr txBox="1">
            <a:spLocks noGrp="1"/>
          </p:cNvSpPr>
          <p:nvPr>
            <p:ph type="body" idx="1"/>
          </p:nvPr>
        </p:nvSpPr>
        <p:spPr>
          <a:xfrm>
            <a:off x="9302738" y="516248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0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334" name="Google Shape;334;p10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335" name="Google Shape;335;p10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336" name="Google Shape;336;p10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337" name="Google Shape;337;p10"/>
          <p:cNvSpPr txBox="1"/>
          <p:nvPr/>
        </p:nvSpPr>
        <p:spPr>
          <a:xfrm>
            <a:off x="1861920" y="64087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338" name="Google Shape;338;p10"/>
          <p:cNvSpPr/>
          <p:nvPr/>
        </p:nvSpPr>
        <p:spPr>
          <a:xfrm>
            <a:off x="1276999" y="591718"/>
            <a:ext cx="490390" cy="359322"/>
          </a:xfrm>
          <a:custGeom>
            <a:avLst/>
            <a:gdLst/>
            <a:ahLst/>
            <a:cxnLst/>
            <a:rect l="l" t="t" r="r" b="b"/>
            <a:pathLst>
              <a:path w="490390" h="359322" extrusionOk="0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9" name="Google Shape;339;p10"/>
          <p:cNvSpPr txBox="1">
            <a:spLocks noGrp="1"/>
          </p:cNvSpPr>
          <p:nvPr>
            <p:ph type="title"/>
          </p:nvPr>
        </p:nvSpPr>
        <p:spPr>
          <a:xfrm>
            <a:off x="1277000" y="2102425"/>
            <a:ext cx="1025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0"/>
              <a:buFont typeface="Oswald"/>
              <a:buNone/>
              <a:defRPr sz="800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340" name="Google Shape;340;p10"/>
          <p:cNvGrpSpPr/>
          <p:nvPr/>
        </p:nvGrpSpPr>
        <p:grpSpPr>
          <a:xfrm>
            <a:off x="12690834" y="9455243"/>
            <a:ext cx="3114609" cy="80040"/>
            <a:chOff x="0" y="0"/>
            <a:chExt cx="4152812" cy="106721"/>
          </a:xfrm>
        </p:grpSpPr>
        <p:grpSp>
          <p:nvGrpSpPr>
            <p:cNvPr id="341" name="Google Shape;341;p10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342" name="Google Shape;342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" name="Google Shape;344;p10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345" name="Google Shape;345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" name="Google Shape;347;p10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348" name="Google Shape;348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" name="Google Shape;350;p10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351" name="Google Shape;351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" name="Google Shape;353;p10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354" name="Google Shape;354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" name="Google Shape;356;p10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357" name="Google Shape;357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10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360" name="Google Shape;360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" name="Google Shape;362;p10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363" name="Google Shape;363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" name="Google Shape;365;p10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366" name="Google Shape;366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" name="Google Shape;368;p10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369" name="Google Shape;369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77000" y="2102425"/>
            <a:ext cx="1025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0"/>
              <a:buFont typeface="Oswald"/>
              <a:buNone/>
              <a:defRPr sz="800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90000" y="49576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Char char="•"/>
              <a:defRPr sz="210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61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Char char="–"/>
              <a:defRPr sz="210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6195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Char char="•"/>
              <a:defRPr sz="210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619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Char char="–"/>
              <a:defRPr sz="210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619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Char char="»"/>
              <a:defRPr sz="210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619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Char char="•"/>
              <a:defRPr sz="210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619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Char char="•"/>
              <a:defRPr sz="210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619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Char char="•"/>
              <a:defRPr sz="210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619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Char char="•"/>
              <a:defRPr sz="210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tBw6njQRU-rwp5__7C0oIVt26ZgjG9NI" TargetMode="External"/><Relationship Id="rId13" Type="http://schemas.openxmlformats.org/officeDocument/2006/relationships/hyperlink" Target="https://video-rag-dl.streamlit.app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hyperlink" Target="https://www.youtube.com/watch?v=V_xro1bcAuA" TargetMode="External"/><Relationship Id="rId14" Type="http://schemas.openxmlformats.org/officeDocument/2006/relationships/hyperlink" Target="https://t.me/rag_dl_bo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microsoft.com/office/2007/relationships/hdphoto" Target="../media/hdphoto4.wdp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17" Type="http://schemas.microsoft.com/office/2007/relationships/hdphoto" Target="../media/hdphoto6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microsoft.com/office/2007/relationships/hdphoto" Target="../media/hdphoto3.wdp"/><Relationship Id="rId5" Type="http://schemas.openxmlformats.org/officeDocument/2006/relationships/image" Target="../media/image12.png"/><Relationship Id="rId15" Type="http://schemas.microsoft.com/office/2007/relationships/hdphoto" Target="../media/hdphoto5.wdp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microsoft.com/office/2007/relationships/hdphoto" Target="../media/hdphoto2.wdp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11"/>
          <p:cNvGrpSpPr/>
          <p:nvPr/>
        </p:nvGrpSpPr>
        <p:grpSpPr>
          <a:xfrm rot="10800000">
            <a:off x="0" y="0"/>
            <a:ext cx="18288000" cy="10431661"/>
            <a:chOff x="0" y="-38100"/>
            <a:chExt cx="4816593" cy="2747433"/>
          </a:xfrm>
        </p:grpSpPr>
        <p:sp>
          <p:nvSpPr>
            <p:cNvPr id="376" name="Google Shape;376;p11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77" name="Google Shape;377;p11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7138" y="4476952"/>
            <a:ext cx="8984242" cy="788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9576" y="1109406"/>
            <a:ext cx="5791019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48050" y="906512"/>
            <a:ext cx="5276622" cy="16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874310" y="0"/>
            <a:ext cx="5791019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11"/>
          <p:cNvGrpSpPr/>
          <p:nvPr/>
        </p:nvGrpSpPr>
        <p:grpSpPr>
          <a:xfrm>
            <a:off x="1861920" y="2093129"/>
            <a:ext cx="3847836" cy="332309"/>
            <a:chOff x="0" y="-43886"/>
            <a:chExt cx="5130449" cy="443078"/>
          </a:xfrm>
        </p:grpSpPr>
        <p:grpSp>
          <p:nvGrpSpPr>
            <p:cNvPr id="384" name="Google Shape;384;p11"/>
            <p:cNvGrpSpPr/>
            <p:nvPr/>
          </p:nvGrpSpPr>
          <p:grpSpPr>
            <a:xfrm>
              <a:off x="0" y="-43886"/>
              <a:ext cx="468123" cy="443078"/>
              <a:chOff x="0" y="-38100"/>
              <a:chExt cx="406400" cy="384658"/>
            </a:xfrm>
          </p:grpSpPr>
          <p:sp>
            <p:nvSpPr>
              <p:cNvPr id="385" name="Google Shape;385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</p:sp>
          <p:sp>
            <p:nvSpPr>
              <p:cNvPr id="386" name="Google Shape;386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7" name="Google Shape;387;p11"/>
            <p:cNvGrpSpPr/>
            <p:nvPr/>
          </p:nvGrpSpPr>
          <p:grpSpPr>
            <a:xfrm>
              <a:off x="518036" y="-43886"/>
              <a:ext cx="468123" cy="443078"/>
              <a:chOff x="0" y="-38100"/>
              <a:chExt cx="406400" cy="384658"/>
            </a:xfrm>
          </p:grpSpPr>
          <p:sp>
            <p:nvSpPr>
              <p:cNvPr id="388" name="Google Shape;388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</p:sp>
          <p:sp>
            <p:nvSpPr>
              <p:cNvPr id="389" name="Google Shape;389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11"/>
            <p:cNvGrpSpPr/>
            <p:nvPr/>
          </p:nvGrpSpPr>
          <p:grpSpPr>
            <a:xfrm>
              <a:off x="1036072" y="-43886"/>
              <a:ext cx="468123" cy="443078"/>
              <a:chOff x="0" y="-38100"/>
              <a:chExt cx="406400" cy="384658"/>
            </a:xfrm>
          </p:grpSpPr>
          <p:sp>
            <p:nvSpPr>
              <p:cNvPr id="391" name="Google Shape;391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</p:sp>
          <p:sp>
            <p:nvSpPr>
              <p:cNvPr id="392" name="Google Shape;392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" name="Google Shape;393;p11"/>
            <p:cNvGrpSpPr/>
            <p:nvPr/>
          </p:nvGrpSpPr>
          <p:grpSpPr>
            <a:xfrm>
              <a:off x="1554109" y="-43886"/>
              <a:ext cx="468123" cy="443078"/>
              <a:chOff x="0" y="-38100"/>
              <a:chExt cx="406400" cy="384658"/>
            </a:xfrm>
          </p:grpSpPr>
          <p:sp>
            <p:nvSpPr>
              <p:cNvPr id="394" name="Google Shape;394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</p:sp>
          <p:sp>
            <p:nvSpPr>
              <p:cNvPr id="395" name="Google Shape;395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11"/>
            <p:cNvGrpSpPr/>
            <p:nvPr/>
          </p:nvGrpSpPr>
          <p:grpSpPr>
            <a:xfrm>
              <a:off x="2072145" y="-43886"/>
              <a:ext cx="468123" cy="443078"/>
              <a:chOff x="0" y="-38100"/>
              <a:chExt cx="406400" cy="384658"/>
            </a:xfrm>
          </p:grpSpPr>
          <p:sp>
            <p:nvSpPr>
              <p:cNvPr id="397" name="Google Shape;397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</p:sp>
          <p:sp>
            <p:nvSpPr>
              <p:cNvPr id="398" name="Google Shape;398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9" name="Google Shape;399;p11"/>
            <p:cNvGrpSpPr/>
            <p:nvPr/>
          </p:nvGrpSpPr>
          <p:grpSpPr>
            <a:xfrm>
              <a:off x="2590181" y="-43886"/>
              <a:ext cx="468123" cy="443078"/>
              <a:chOff x="0" y="-38100"/>
              <a:chExt cx="406400" cy="384658"/>
            </a:xfrm>
          </p:grpSpPr>
          <p:sp>
            <p:nvSpPr>
              <p:cNvPr id="400" name="Google Shape;400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</p:sp>
          <p:sp>
            <p:nvSpPr>
              <p:cNvPr id="401" name="Google Shape;401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2" name="Google Shape;402;p11"/>
            <p:cNvGrpSpPr/>
            <p:nvPr/>
          </p:nvGrpSpPr>
          <p:grpSpPr>
            <a:xfrm>
              <a:off x="3108217" y="-43886"/>
              <a:ext cx="468123" cy="443078"/>
              <a:chOff x="0" y="-38100"/>
              <a:chExt cx="406400" cy="384658"/>
            </a:xfrm>
          </p:grpSpPr>
          <p:sp>
            <p:nvSpPr>
              <p:cNvPr id="403" name="Google Shape;403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</p:sp>
          <p:sp>
            <p:nvSpPr>
              <p:cNvPr id="404" name="Google Shape;404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5" name="Google Shape;405;p11"/>
            <p:cNvGrpSpPr/>
            <p:nvPr/>
          </p:nvGrpSpPr>
          <p:grpSpPr>
            <a:xfrm>
              <a:off x="3626253" y="-43886"/>
              <a:ext cx="468123" cy="443078"/>
              <a:chOff x="0" y="-38100"/>
              <a:chExt cx="406400" cy="384658"/>
            </a:xfrm>
          </p:grpSpPr>
          <p:sp>
            <p:nvSpPr>
              <p:cNvPr id="406" name="Google Shape;406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</p:sp>
          <p:sp>
            <p:nvSpPr>
              <p:cNvPr id="407" name="Google Shape;407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" name="Google Shape;408;p11"/>
            <p:cNvGrpSpPr/>
            <p:nvPr/>
          </p:nvGrpSpPr>
          <p:grpSpPr>
            <a:xfrm>
              <a:off x="4144290" y="-43886"/>
              <a:ext cx="468123" cy="443078"/>
              <a:chOff x="0" y="-38100"/>
              <a:chExt cx="406400" cy="384658"/>
            </a:xfrm>
          </p:grpSpPr>
          <p:sp>
            <p:nvSpPr>
              <p:cNvPr id="409" name="Google Shape;409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</p:sp>
          <p:sp>
            <p:nvSpPr>
              <p:cNvPr id="410" name="Google Shape;410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" name="Google Shape;411;p11"/>
            <p:cNvGrpSpPr/>
            <p:nvPr/>
          </p:nvGrpSpPr>
          <p:grpSpPr>
            <a:xfrm>
              <a:off x="4662326" y="-43886"/>
              <a:ext cx="468123" cy="443078"/>
              <a:chOff x="0" y="-38100"/>
              <a:chExt cx="406400" cy="384658"/>
            </a:xfrm>
          </p:grpSpPr>
          <p:sp>
            <p:nvSpPr>
              <p:cNvPr id="412" name="Google Shape;412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</p:sp>
          <p:sp>
            <p:nvSpPr>
              <p:cNvPr id="413" name="Google Shape;413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6" name="Google Shape;426;p11"/>
          <p:cNvGrpSpPr/>
          <p:nvPr/>
        </p:nvGrpSpPr>
        <p:grpSpPr>
          <a:xfrm>
            <a:off x="1767718" y="7890443"/>
            <a:ext cx="3114596" cy="80027"/>
            <a:chOff x="0" y="0"/>
            <a:chExt cx="4152794" cy="106703"/>
          </a:xfrm>
        </p:grpSpPr>
        <p:grpSp>
          <p:nvGrpSpPr>
            <p:cNvPr id="427" name="Google Shape;427;p11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428" name="Google Shape;428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" name="Google Shape;430;p11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431" name="Google Shape;431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" name="Google Shape;433;p11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434" name="Google Shape;434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p11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437" name="Google Shape;437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11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440" name="Google Shape;440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" name="Google Shape;442;p11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443" name="Google Shape;443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" name="Google Shape;445;p11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446" name="Google Shape;446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8" name="Google Shape;448;p11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449" name="Google Shape;449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1" name="Google Shape;451;p11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452" name="Google Shape;452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4" name="Google Shape;454;p11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455" name="Google Shape;455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7" name="Google Shape;457;p11"/>
          <p:cNvGrpSpPr/>
          <p:nvPr/>
        </p:nvGrpSpPr>
        <p:grpSpPr>
          <a:xfrm>
            <a:off x="7531762" y="9164815"/>
            <a:ext cx="3114596" cy="80027"/>
            <a:chOff x="0" y="0"/>
            <a:chExt cx="4152794" cy="106703"/>
          </a:xfrm>
        </p:grpSpPr>
        <p:grpSp>
          <p:nvGrpSpPr>
            <p:cNvPr id="458" name="Google Shape;458;p11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459" name="Google Shape;459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1" name="Google Shape;461;p11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462" name="Google Shape;462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" name="Google Shape;464;p11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465" name="Google Shape;465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" name="Google Shape;467;p11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468" name="Google Shape;468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11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471" name="Google Shape;471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3" name="Google Shape;473;p11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474" name="Google Shape;474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1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477" name="Google Shape;477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1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480" name="Google Shape;480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1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483" name="Google Shape;483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1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486" name="Google Shape;486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8" name="Google Shape;488;p11"/>
          <p:cNvGrpSpPr/>
          <p:nvPr/>
        </p:nvGrpSpPr>
        <p:grpSpPr>
          <a:xfrm>
            <a:off x="6996127" y="1591242"/>
            <a:ext cx="3114596" cy="80027"/>
            <a:chOff x="0" y="0"/>
            <a:chExt cx="4152794" cy="106703"/>
          </a:xfrm>
        </p:grpSpPr>
        <p:grpSp>
          <p:nvGrpSpPr>
            <p:cNvPr id="489" name="Google Shape;489;p11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490" name="Google Shape;490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2" name="Google Shape;492;p11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493" name="Google Shape;493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5" name="Google Shape;495;p11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496" name="Google Shape;496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11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499" name="Google Shape;499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1" name="Google Shape;501;p11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502" name="Google Shape;502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" name="Google Shape;504;p11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505" name="Google Shape;505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7" name="Google Shape;507;p11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508" name="Google Shape;508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0" name="Google Shape;510;p11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511" name="Google Shape;511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3" name="Google Shape;513;p11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514" name="Google Shape;514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6" name="Google Shape;516;p11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517" name="Google Shape;517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19" name="Google Shape;519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3762" y="8622872"/>
            <a:ext cx="4122438" cy="3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480475" y="7692312"/>
            <a:ext cx="4509025" cy="17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808750" y="2093125"/>
            <a:ext cx="975425" cy="67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5BA98961-60E7-96EA-B156-710C3DCAC95D}"/>
              </a:ext>
            </a:extLst>
          </p:cNvPr>
          <p:cNvSpPr/>
          <p:nvPr/>
        </p:nvSpPr>
        <p:spPr>
          <a:xfrm>
            <a:off x="807533" y="4106836"/>
            <a:ext cx="7851829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SMART RAG Video</a:t>
            </a:r>
          </a:p>
          <a:p>
            <a:pPr algn="ctr"/>
            <a:r>
              <a:rPr lang="en-US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Transcript Based</a:t>
            </a:r>
            <a:endParaRPr lang="he-IL" sz="6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10074181-2956-B139-95E0-F2B17B87567E}"/>
              </a:ext>
            </a:extLst>
          </p:cNvPr>
          <p:cNvSpPr/>
          <p:nvPr/>
        </p:nvSpPr>
        <p:spPr>
          <a:xfrm>
            <a:off x="1614670" y="7221490"/>
            <a:ext cx="24400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Elhai Swisa</a:t>
            </a:r>
            <a:endParaRPr lang="he-IL" sz="6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2A7DD13B-1B79-869A-B1DB-B1C578429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784" b="95528" l="3443" r="97246">
                        <a14:foregroundMark x1="81255" y1="29817" x2="81255" y2="29817"/>
                        <a14:foregroundMark x1="94950" y1="38188" x2="94950" y2="38188"/>
                        <a14:foregroundMark x1="97322" y1="32225" x2="97322" y2="32225"/>
                        <a14:foregroundMark x1="65264" y1="85894" x2="65264" y2="85894"/>
                        <a14:foregroundMark x1="13695" y1="73739" x2="13695" y2="73739"/>
                        <a14:foregroundMark x1="11400" y1="62500" x2="11400" y2="62500"/>
                        <a14:foregroundMark x1="13236" y1="62156" x2="13236" y2="62156"/>
                        <a14:foregroundMark x1="8110" y1="55275" x2="8110" y2="55275"/>
                        <a14:foregroundMark x1="26243" y1="91743" x2="26243" y2="91743"/>
                        <a14:foregroundMark x1="35272" y1="91399" x2="35272" y2="91399"/>
                        <a14:foregroundMark x1="31140" y1="95642" x2="31140" y2="95642"/>
                        <a14:foregroundMark x1="3443" y1="58716" x2="3443" y2="58716"/>
                        <a14:foregroundMark x1="46442" y1="9289" x2="46442" y2="9289"/>
                        <a14:foregroundMark x1="45983" y1="3784" x2="45983" y2="37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11564" y="4106836"/>
            <a:ext cx="5791020" cy="38636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12"/>
          <p:cNvGrpSpPr/>
          <p:nvPr/>
        </p:nvGrpSpPr>
        <p:grpSpPr>
          <a:xfrm rot="10800000">
            <a:off x="-6026" y="-72331"/>
            <a:ext cx="18288000" cy="10431661"/>
            <a:chOff x="0" y="-38100"/>
            <a:chExt cx="4816593" cy="2747433"/>
          </a:xfrm>
        </p:grpSpPr>
        <p:sp>
          <p:nvSpPr>
            <p:cNvPr id="528" name="Google Shape;528;p12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2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</p:sp>
      </p:grpSp>
      <p:sp>
        <p:nvSpPr>
          <p:cNvPr id="559" name="Google Shape;559;p12"/>
          <p:cNvSpPr txBox="1"/>
          <p:nvPr/>
        </p:nvSpPr>
        <p:spPr>
          <a:xfrm>
            <a:off x="1094721" y="1563492"/>
            <a:ext cx="8770984" cy="106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TABLE OF CONTENTS</a:t>
            </a:r>
            <a:endParaRPr dirty="0"/>
          </a:p>
        </p:txBody>
      </p:sp>
      <p:grpSp>
        <p:nvGrpSpPr>
          <p:cNvPr id="563" name="Google Shape;563;p12"/>
          <p:cNvGrpSpPr/>
          <p:nvPr/>
        </p:nvGrpSpPr>
        <p:grpSpPr>
          <a:xfrm>
            <a:off x="5351527" y="1238448"/>
            <a:ext cx="3114596" cy="80027"/>
            <a:chOff x="0" y="0"/>
            <a:chExt cx="4152794" cy="106703"/>
          </a:xfrm>
        </p:grpSpPr>
        <p:grpSp>
          <p:nvGrpSpPr>
            <p:cNvPr id="564" name="Google Shape;564;p12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565" name="Google Shape;565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2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568" name="Google Shape;568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2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571" name="Google Shape;571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2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574" name="Google Shape;574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2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577" name="Google Shape;577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2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580" name="Google Shape;580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2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583" name="Google Shape;583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2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586" name="Google Shape;586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2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589" name="Google Shape;589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2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592" name="Google Shape;592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95" name="Google Shape;59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3663" y="1195887"/>
            <a:ext cx="5276622" cy="16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7525" y="2566325"/>
            <a:ext cx="975425" cy="668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A00DBAF0-DFA2-BCD2-206F-21A6A2E66231}"/>
              </a:ext>
            </a:extLst>
          </p:cNvPr>
          <p:cNvSpPr txBox="1"/>
          <p:nvPr/>
        </p:nvSpPr>
        <p:spPr>
          <a:xfrm>
            <a:off x="3870747" y="3619038"/>
            <a:ext cx="484428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chemeClr val="bg1"/>
                </a:solidFill>
              </a:rPr>
              <a:t>1</a:t>
            </a:r>
            <a:r>
              <a:rPr lang="en-US" sz="2800" b="1" dirty="0">
                <a:solidFill>
                  <a:schemeClr val="bg1"/>
                </a:solidFill>
              </a:rPr>
              <a:t>.</a:t>
            </a:r>
            <a:endParaRPr lang="he-IL" sz="2800" b="1" dirty="0">
              <a:solidFill>
                <a:schemeClr val="bg1"/>
              </a:solidFill>
            </a:endParaRPr>
          </a:p>
        </p:txBody>
      </p:sp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A2FEC0DA-0B5B-F3B3-8B99-F2038BEFBB3E}"/>
              </a:ext>
            </a:extLst>
          </p:cNvPr>
          <p:cNvGrpSpPr/>
          <p:nvPr/>
        </p:nvGrpSpPr>
        <p:grpSpPr>
          <a:xfrm>
            <a:off x="1012099" y="3188918"/>
            <a:ext cx="8927592" cy="4584002"/>
            <a:chOff x="3644780" y="3453160"/>
            <a:chExt cx="8927592" cy="4584002"/>
          </a:xfrm>
        </p:grpSpPr>
        <p:sp>
          <p:nvSpPr>
            <p:cNvPr id="15" name="צורה חופשית: צורה 14">
              <a:extLst>
                <a:ext uri="{FF2B5EF4-FFF2-40B4-BE49-F238E27FC236}">
                  <a16:creationId xmlns:a16="http://schemas.microsoft.com/office/drawing/2014/main" id="{B4853654-9D04-A2C0-68F4-4B9C2DAC3E84}"/>
                </a:ext>
              </a:extLst>
            </p:cNvPr>
            <p:cNvSpPr/>
            <p:nvPr/>
          </p:nvSpPr>
          <p:spPr>
            <a:xfrm rot="21600000">
              <a:off x="4112963" y="3453160"/>
              <a:ext cx="8459409" cy="936368"/>
            </a:xfrm>
            <a:custGeom>
              <a:avLst/>
              <a:gdLst>
                <a:gd name="connsiteX0" fmla="*/ 0 w 8459409"/>
                <a:gd name="connsiteY0" fmla="*/ 0 h 936366"/>
                <a:gd name="connsiteX1" fmla="*/ 7991226 w 8459409"/>
                <a:gd name="connsiteY1" fmla="*/ 0 h 936366"/>
                <a:gd name="connsiteX2" fmla="*/ 8459409 w 8459409"/>
                <a:gd name="connsiteY2" fmla="*/ 468183 h 936366"/>
                <a:gd name="connsiteX3" fmla="*/ 7991226 w 8459409"/>
                <a:gd name="connsiteY3" fmla="*/ 936366 h 936366"/>
                <a:gd name="connsiteX4" fmla="*/ 0 w 8459409"/>
                <a:gd name="connsiteY4" fmla="*/ 936366 h 936366"/>
                <a:gd name="connsiteX5" fmla="*/ 0 w 8459409"/>
                <a:gd name="connsiteY5" fmla="*/ 0 h 93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9409" h="936366">
                  <a:moveTo>
                    <a:pt x="8459409" y="936365"/>
                  </a:moveTo>
                  <a:lnTo>
                    <a:pt x="468183" y="936365"/>
                  </a:lnTo>
                  <a:lnTo>
                    <a:pt x="0" y="468183"/>
                  </a:lnTo>
                  <a:lnTo>
                    <a:pt x="468183" y="1"/>
                  </a:lnTo>
                  <a:lnTo>
                    <a:pt x="8459409" y="1"/>
                  </a:lnTo>
                  <a:lnTo>
                    <a:pt x="8459409" y="93636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003" tIns="171451" rIns="320040" bIns="171451" numCol="1" spcCol="1270" anchor="ctr" anchorCtr="0">
              <a:noAutofit/>
            </a:bodyPr>
            <a:lstStyle/>
            <a:p>
              <a:pPr marL="0" lvl="0" indent="0" algn="ctr" defTabSz="20002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4500" kern="1200"/>
            </a:p>
          </p:txBody>
        </p:sp>
        <p:sp>
          <p:nvSpPr>
            <p:cNvPr id="16" name="אליפסה 15">
              <a:extLst>
                <a:ext uri="{FF2B5EF4-FFF2-40B4-BE49-F238E27FC236}">
                  <a16:creationId xmlns:a16="http://schemas.microsoft.com/office/drawing/2014/main" id="{2187CFC3-4FF4-19C8-8076-44489908C6B7}"/>
                </a:ext>
              </a:extLst>
            </p:cNvPr>
            <p:cNvSpPr/>
            <p:nvPr/>
          </p:nvSpPr>
          <p:spPr>
            <a:xfrm>
              <a:off x="3644780" y="3453161"/>
              <a:ext cx="936366" cy="936366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צורה חופשית: צורה 16">
              <a:extLst>
                <a:ext uri="{FF2B5EF4-FFF2-40B4-BE49-F238E27FC236}">
                  <a16:creationId xmlns:a16="http://schemas.microsoft.com/office/drawing/2014/main" id="{4F7C3003-5AE7-A58D-EB41-93DDDC08E7DA}"/>
                </a:ext>
              </a:extLst>
            </p:cNvPr>
            <p:cNvSpPr/>
            <p:nvPr/>
          </p:nvSpPr>
          <p:spPr>
            <a:xfrm rot="21600000">
              <a:off x="4112963" y="4669038"/>
              <a:ext cx="8459409" cy="936368"/>
            </a:xfrm>
            <a:custGeom>
              <a:avLst/>
              <a:gdLst>
                <a:gd name="connsiteX0" fmla="*/ 0 w 8459409"/>
                <a:gd name="connsiteY0" fmla="*/ 0 h 936366"/>
                <a:gd name="connsiteX1" fmla="*/ 7991226 w 8459409"/>
                <a:gd name="connsiteY1" fmla="*/ 0 h 936366"/>
                <a:gd name="connsiteX2" fmla="*/ 8459409 w 8459409"/>
                <a:gd name="connsiteY2" fmla="*/ 468183 h 936366"/>
                <a:gd name="connsiteX3" fmla="*/ 7991226 w 8459409"/>
                <a:gd name="connsiteY3" fmla="*/ 936366 h 936366"/>
                <a:gd name="connsiteX4" fmla="*/ 0 w 8459409"/>
                <a:gd name="connsiteY4" fmla="*/ 936366 h 936366"/>
                <a:gd name="connsiteX5" fmla="*/ 0 w 8459409"/>
                <a:gd name="connsiteY5" fmla="*/ 0 h 93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9409" h="936366">
                  <a:moveTo>
                    <a:pt x="8459409" y="936365"/>
                  </a:moveTo>
                  <a:lnTo>
                    <a:pt x="468183" y="936365"/>
                  </a:lnTo>
                  <a:lnTo>
                    <a:pt x="0" y="468183"/>
                  </a:lnTo>
                  <a:lnTo>
                    <a:pt x="468183" y="1"/>
                  </a:lnTo>
                  <a:lnTo>
                    <a:pt x="8459409" y="1"/>
                  </a:lnTo>
                  <a:lnTo>
                    <a:pt x="8459409" y="93636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003" tIns="171451" rIns="320040" bIns="171451" numCol="1" spcCol="1270" anchor="ctr" anchorCtr="0">
              <a:noAutofit/>
            </a:bodyPr>
            <a:lstStyle/>
            <a:p>
              <a:pPr marL="0" lvl="0" indent="0" algn="ctr" defTabSz="20002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4500" kern="1200" dirty="0"/>
            </a:p>
          </p:txBody>
        </p:sp>
        <p:sp>
          <p:nvSpPr>
            <p:cNvPr id="19" name="צורה חופשית: צורה 18">
              <a:extLst>
                <a:ext uri="{FF2B5EF4-FFF2-40B4-BE49-F238E27FC236}">
                  <a16:creationId xmlns:a16="http://schemas.microsoft.com/office/drawing/2014/main" id="{C646EF68-5050-B334-7C34-514030F653DE}"/>
                </a:ext>
              </a:extLst>
            </p:cNvPr>
            <p:cNvSpPr/>
            <p:nvPr/>
          </p:nvSpPr>
          <p:spPr>
            <a:xfrm rot="21600000">
              <a:off x="4112963" y="5884917"/>
              <a:ext cx="8459409" cy="936368"/>
            </a:xfrm>
            <a:custGeom>
              <a:avLst/>
              <a:gdLst>
                <a:gd name="connsiteX0" fmla="*/ 0 w 8459409"/>
                <a:gd name="connsiteY0" fmla="*/ 0 h 936366"/>
                <a:gd name="connsiteX1" fmla="*/ 7991226 w 8459409"/>
                <a:gd name="connsiteY1" fmla="*/ 0 h 936366"/>
                <a:gd name="connsiteX2" fmla="*/ 8459409 w 8459409"/>
                <a:gd name="connsiteY2" fmla="*/ 468183 h 936366"/>
                <a:gd name="connsiteX3" fmla="*/ 7991226 w 8459409"/>
                <a:gd name="connsiteY3" fmla="*/ 936366 h 936366"/>
                <a:gd name="connsiteX4" fmla="*/ 0 w 8459409"/>
                <a:gd name="connsiteY4" fmla="*/ 936366 h 936366"/>
                <a:gd name="connsiteX5" fmla="*/ 0 w 8459409"/>
                <a:gd name="connsiteY5" fmla="*/ 0 h 93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9409" h="936366">
                  <a:moveTo>
                    <a:pt x="8459409" y="936365"/>
                  </a:moveTo>
                  <a:lnTo>
                    <a:pt x="468183" y="936365"/>
                  </a:lnTo>
                  <a:lnTo>
                    <a:pt x="0" y="468183"/>
                  </a:lnTo>
                  <a:lnTo>
                    <a:pt x="468183" y="1"/>
                  </a:lnTo>
                  <a:lnTo>
                    <a:pt x="8459409" y="1"/>
                  </a:lnTo>
                  <a:lnTo>
                    <a:pt x="8459409" y="93636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003" tIns="171451" rIns="320040" bIns="171450" numCol="1" spcCol="1270" anchor="ctr" anchorCtr="0">
              <a:noAutofit/>
            </a:bodyPr>
            <a:lstStyle/>
            <a:p>
              <a:pPr marL="0" lvl="0" indent="0" algn="ctr" defTabSz="20002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4500" kern="1200"/>
            </a:p>
          </p:txBody>
        </p:sp>
        <p:sp>
          <p:nvSpPr>
            <p:cNvPr id="21" name="צורה חופשית: צורה 20">
              <a:extLst>
                <a:ext uri="{FF2B5EF4-FFF2-40B4-BE49-F238E27FC236}">
                  <a16:creationId xmlns:a16="http://schemas.microsoft.com/office/drawing/2014/main" id="{0CA2224B-B7D7-45FF-4FE7-2343101D05F8}"/>
                </a:ext>
              </a:extLst>
            </p:cNvPr>
            <p:cNvSpPr/>
            <p:nvPr/>
          </p:nvSpPr>
          <p:spPr>
            <a:xfrm rot="21600000">
              <a:off x="4112963" y="7100796"/>
              <a:ext cx="8459409" cy="936366"/>
            </a:xfrm>
            <a:custGeom>
              <a:avLst/>
              <a:gdLst>
                <a:gd name="connsiteX0" fmla="*/ 0 w 8459409"/>
                <a:gd name="connsiteY0" fmla="*/ 0 h 936366"/>
                <a:gd name="connsiteX1" fmla="*/ 7991226 w 8459409"/>
                <a:gd name="connsiteY1" fmla="*/ 0 h 936366"/>
                <a:gd name="connsiteX2" fmla="*/ 8459409 w 8459409"/>
                <a:gd name="connsiteY2" fmla="*/ 468183 h 936366"/>
                <a:gd name="connsiteX3" fmla="*/ 7991226 w 8459409"/>
                <a:gd name="connsiteY3" fmla="*/ 936366 h 936366"/>
                <a:gd name="connsiteX4" fmla="*/ 0 w 8459409"/>
                <a:gd name="connsiteY4" fmla="*/ 936366 h 936366"/>
                <a:gd name="connsiteX5" fmla="*/ 0 w 8459409"/>
                <a:gd name="connsiteY5" fmla="*/ 0 h 93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9409" h="936366">
                  <a:moveTo>
                    <a:pt x="8459409" y="936365"/>
                  </a:moveTo>
                  <a:lnTo>
                    <a:pt x="468183" y="936365"/>
                  </a:lnTo>
                  <a:lnTo>
                    <a:pt x="0" y="468183"/>
                  </a:lnTo>
                  <a:lnTo>
                    <a:pt x="468183" y="1"/>
                  </a:lnTo>
                  <a:lnTo>
                    <a:pt x="8459409" y="1"/>
                  </a:lnTo>
                  <a:lnTo>
                    <a:pt x="8459409" y="93636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003" tIns="171450" rIns="320040" bIns="171450" numCol="1" spcCol="1270" anchor="ctr" anchorCtr="0">
              <a:noAutofit/>
            </a:bodyPr>
            <a:lstStyle/>
            <a:p>
              <a:pPr marL="0" lvl="0" indent="0" algn="ctr" defTabSz="20002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4500" kern="1200"/>
            </a:p>
          </p:txBody>
        </p:sp>
      </p:grpSp>
      <p:sp>
        <p:nvSpPr>
          <p:cNvPr id="25" name="אליפסה 24">
            <a:extLst>
              <a:ext uri="{FF2B5EF4-FFF2-40B4-BE49-F238E27FC236}">
                <a16:creationId xmlns:a16="http://schemas.microsoft.com/office/drawing/2014/main" id="{3AC91219-49A8-A9E5-BEEE-38285F653256}"/>
              </a:ext>
            </a:extLst>
          </p:cNvPr>
          <p:cNvSpPr/>
          <p:nvPr/>
        </p:nvSpPr>
        <p:spPr>
          <a:xfrm>
            <a:off x="963952" y="4352501"/>
            <a:ext cx="936366" cy="93636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אליפסה 25">
            <a:extLst>
              <a:ext uri="{FF2B5EF4-FFF2-40B4-BE49-F238E27FC236}">
                <a16:creationId xmlns:a16="http://schemas.microsoft.com/office/drawing/2014/main" id="{82C1C76B-2383-3FCE-D612-02A640EA53CD}"/>
              </a:ext>
            </a:extLst>
          </p:cNvPr>
          <p:cNvSpPr/>
          <p:nvPr/>
        </p:nvSpPr>
        <p:spPr>
          <a:xfrm>
            <a:off x="946078" y="5571692"/>
            <a:ext cx="936366" cy="93636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אליפסה 26">
            <a:extLst>
              <a:ext uri="{FF2B5EF4-FFF2-40B4-BE49-F238E27FC236}">
                <a16:creationId xmlns:a16="http://schemas.microsoft.com/office/drawing/2014/main" id="{C6F0B695-2C4D-ABD0-A0C0-780C41D722E4}"/>
              </a:ext>
            </a:extLst>
          </p:cNvPr>
          <p:cNvSpPr/>
          <p:nvPr/>
        </p:nvSpPr>
        <p:spPr>
          <a:xfrm>
            <a:off x="963952" y="6820534"/>
            <a:ext cx="936366" cy="93636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32BCC62D-CCF2-F2A8-DD64-E65DDF3CEF2B}"/>
              </a:ext>
            </a:extLst>
          </p:cNvPr>
          <p:cNvSpPr txBox="1"/>
          <p:nvPr/>
        </p:nvSpPr>
        <p:spPr>
          <a:xfrm>
            <a:off x="1189919" y="4559074"/>
            <a:ext cx="484428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chemeClr val="bg1"/>
                </a:solidFill>
              </a:rPr>
              <a:t>2</a:t>
            </a:r>
            <a:r>
              <a:rPr lang="en-US" sz="2800" b="1" dirty="0">
                <a:solidFill>
                  <a:schemeClr val="bg1"/>
                </a:solidFill>
              </a:rPr>
              <a:t>.</a:t>
            </a:r>
            <a:endParaRPr lang="he-IL" sz="2800" b="1" dirty="0">
              <a:solidFill>
                <a:schemeClr val="bg1"/>
              </a:solidFill>
            </a:endParaRPr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751F3F1B-2FCB-AF85-9450-AA867F704597}"/>
              </a:ext>
            </a:extLst>
          </p:cNvPr>
          <p:cNvSpPr txBox="1"/>
          <p:nvPr/>
        </p:nvSpPr>
        <p:spPr>
          <a:xfrm>
            <a:off x="1189919" y="5745695"/>
            <a:ext cx="484428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chemeClr val="bg1"/>
                </a:solidFill>
              </a:rPr>
              <a:t>3</a:t>
            </a:r>
            <a:r>
              <a:rPr lang="en-US" sz="2800" b="1" dirty="0">
                <a:solidFill>
                  <a:schemeClr val="bg1"/>
                </a:solidFill>
              </a:rPr>
              <a:t>.</a:t>
            </a:r>
            <a:endParaRPr lang="he-IL" sz="2800" b="1" dirty="0">
              <a:solidFill>
                <a:schemeClr val="bg1"/>
              </a:solidFill>
            </a:endParaRPr>
          </a:p>
        </p:txBody>
      </p:sp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FF64C9EF-9228-ED4A-7658-2433F9757A83}"/>
              </a:ext>
            </a:extLst>
          </p:cNvPr>
          <p:cNvSpPr txBox="1"/>
          <p:nvPr/>
        </p:nvSpPr>
        <p:spPr>
          <a:xfrm>
            <a:off x="1189919" y="7008968"/>
            <a:ext cx="484428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chemeClr val="bg1"/>
                </a:solidFill>
              </a:rPr>
              <a:t>4</a:t>
            </a:r>
            <a:r>
              <a:rPr lang="en-US" sz="2800" b="1" dirty="0">
                <a:solidFill>
                  <a:schemeClr val="bg1"/>
                </a:solidFill>
              </a:rPr>
              <a:t>.</a:t>
            </a:r>
            <a:endParaRPr lang="he-IL" sz="2800" b="1" dirty="0">
              <a:solidFill>
                <a:schemeClr val="bg1"/>
              </a:solidFill>
            </a:endParaRPr>
          </a:p>
        </p:txBody>
      </p: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51F9EA50-0493-09AC-37BF-17F260288404}"/>
              </a:ext>
            </a:extLst>
          </p:cNvPr>
          <p:cNvSpPr txBox="1"/>
          <p:nvPr/>
        </p:nvSpPr>
        <p:spPr>
          <a:xfrm>
            <a:off x="1965664" y="3353494"/>
            <a:ext cx="10488706" cy="631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Introduction &amp; Demo</a:t>
            </a:r>
            <a:endParaRPr lang="en-US" sz="3200" dirty="0"/>
          </a:p>
        </p:txBody>
      </p:sp>
      <p:sp>
        <p:nvSpPr>
          <p:cNvPr id="35" name="Google Shape;553;p12"/>
          <p:cNvSpPr txBox="1"/>
          <p:nvPr/>
        </p:nvSpPr>
        <p:spPr>
          <a:xfrm>
            <a:off x="2029185" y="4538148"/>
            <a:ext cx="330607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3600" b="1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Creation Process</a:t>
            </a:r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EFD3D0EA-D168-9431-1A17-CE08A7003B5D}"/>
              </a:ext>
            </a:extLst>
          </p:cNvPr>
          <p:cNvSpPr txBox="1"/>
          <p:nvPr/>
        </p:nvSpPr>
        <p:spPr>
          <a:xfrm>
            <a:off x="1900314" y="6997839"/>
            <a:ext cx="10488706" cy="681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5"/>
              </a:lnSpc>
            </a:pPr>
            <a:r>
              <a:rPr lang="en-US" sz="3499" b="1" dirty="0">
                <a:solidFill>
                  <a:srgbClr val="60C7F6"/>
                </a:solidFill>
                <a:latin typeface="Oswald"/>
              </a:rPr>
              <a:t>Challenges and Solutions</a:t>
            </a:r>
            <a:endParaRPr lang="he-IL" sz="3499" b="1" dirty="0">
              <a:solidFill>
                <a:srgbClr val="60C7F6"/>
              </a:solidFill>
              <a:latin typeface="Oswald"/>
            </a:endParaRPr>
          </a:p>
        </p:txBody>
      </p:sp>
      <p:sp>
        <p:nvSpPr>
          <p:cNvPr id="39" name="תיבת טקסט 38">
            <a:extLst>
              <a:ext uri="{FF2B5EF4-FFF2-40B4-BE49-F238E27FC236}">
                <a16:creationId xmlns:a16="http://schemas.microsoft.com/office/drawing/2014/main" id="{A84D6187-4DDE-E300-2166-A3E7D95BF005}"/>
              </a:ext>
            </a:extLst>
          </p:cNvPr>
          <p:cNvSpPr txBox="1"/>
          <p:nvPr/>
        </p:nvSpPr>
        <p:spPr>
          <a:xfrm>
            <a:off x="1247871" y="3364948"/>
            <a:ext cx="484428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chemeClr val="bg1"/>
                </a:solidFill>
              </a:rPr>
              <a:t>1</a:t>
            </a:r>
            <a:r>
              <a:rPr lang="en-US" sz="2800" b="1" dirty="0">
                <a:solidFill>
                  <a:schemeClr val="bg1"/>
                </a:solidFill>
              </a:rPr>
              <a:t>.</a:t>
            </a:r>
            <a:endParaRPr lang="he-IL" sz="2800" b="1" dirty="0">
              <a:solidFill>
                <a:schemeClr val="bg1"/>
              </a:solidFill>
            </a:endParaRPr>
          </a:p>
        </p:txBody>
      </p:sp>
      <p:sp>
        <p:nvSpPr>
          <p:cNvPr id="50" name="תיבת טקסט 49">
            <a:extLst>
              <a:ext uri="{FF2B5EF4-FFF2-40B4-BE49-F238E27FC236}">
                <a16:creationId xmlns:a16="http://schemas.microsoft.com/office/drawing/2014/main" id="{7C5B7ACE-11A2-7C0B-4842-B15B5774ABF6}"/>
              </a:ext>
            </a:extLst>
          </p:cNvPr>
          <p:cNvSpPr txBox="1"/>
          <p:nvPr/>
        </p:nvSpPr>
        <p:spPr>
          <a:xfrm>
            <a:off x="1964710" y="5792793"/>
            <a:ext cx="10461812" cy="63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499" b="1" dirty="0">
                <a:solidFill>
                  <a:srgbClr val="60C7F6"/>
                </a:solidFill>
                <a:latin typeface="Oswald"/>
              </a:rPr>
              <a:t>How It Works</a:t>
            </a:r>
            <a:endParaRPr lang="he-IL" sz="3499" b="1" dirty="0">
              <a:solidFill>
                <a:srgbClr val="60C7F6"/>
              </a:solidFill>
              <a:latin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13"/>
          <p:cNvGrpSpPr/>
          <p:nvPr/>
        </p:nvGrpSpPr>
        <p:grpSpPr>
          <a:xfrm rot="10800000">
            <a:off x="0" y="0"/>
            <a:ext cx="18288000" cy="10431661"/>
            <a:chOff x="0" y="-38100"/>
            <a:chExt cx="4816593" cy="2747433"/>
          </a:xfrm>
        </p:grpSpPr>
        <p:sp>
          <p:nvSpPr>
            <p:cNvPr id="605" name="Google Shape;605;p1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606" name="Google Shape;606;p13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07" name="Google Shape;60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49435" y="81605"/>
            <a:ext cx="22685911" cy="102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13"/>
          <p:cNvSpPr/>
          <p:nvPr/>
        </p:nvSpPr>
        <p:spPr>
          <a:xfrm>
            <a:off x="5215525" y="-4510372"/>
            <a:ext cx="19307741" cy="19307741"/>
          </a:xfrm>
          <a:custGeom>
            <a:avLst/>
            <a:gdLst/>
            <a:ahLst/>
            <a:cxnLst/>
            <a:rect l="l" t="t" r="r" b="b"/>
            <a:pathLst>
              <a:path w="19307741" h="19307741" extrusionOk="0">
                <a:moveTo>
                  <a:pt x="0" y="0"/>
                </a:moveTo>
                <a:lnTo>
                  <a:pt x="19307742" y="0"/>
                </a:lnTo>
                <a:lnTo>
                  <a:pt x="19307742" y="19307741"/>
                </a:lnTo>
                <a:lnTo>
                  <a:pt x="0" y="19307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610" name="Google Shape;610;p13"/>
          <p:cNvGrpSpPr/>
          <p:nvPr/>
        </p:nvGrpSpPr>
        <p:grpSpPr>
          <a:xfrm>
            <a:off x="-2590841" y="8041308"/>
            <a:ext cx="4452761" cy="1774908"/>
            <a:chOff x="0" y="0"/>
            <a:chExt cx="5937015" cy="2366544"/>
          </a:xfrm>
        </p:grpSpPr>
        <p:sp>
          <p:nvSpPr>
            <p:cNvPr id="611" name="Google Shape;611;p13"/>
            <p:cNvSpPr/>
            <p:nvPr/>
          </p:nvSpPr>
          <p:spPr>
            <a:xfrm flipH="1">
              <a:off x="1456410" y="0"/>
              <a:ext cx="4480605" cy="945000"/>
            </a:xfrm>
            <a:custGeom>
              <a:avLst/>
              <a:gdLst/>
              <a:ahLst/>
              <a:cxnLst/>
              <a:rect l="l" t="t" r="r" b="b"/>
              <a:pathLst>
                <a:path w="4480605" h="945000" extrusionOk="0">
                  <a:moveTo>
                    <a:pt x="4480605" y="0"/>
                  </a:moveTo>
                  <a:lnTo>
                    <a:pt x="0" y="0"/>
                  </a:lnTo>
                  <a:lnTo>
                    <a:pt x="0" y="945000"/>
                  </a:lnTo>
                  <a:lnTo>
                    <a:pt x="4480605" y="945000"/>
                  </a:lnTo>
                  <a:lnTo>
                    <a:pt x="4480605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612" name="Google Shape;612;p13"/>
            <p:cNvSpPr/>
            <p:nvPr/>
          </p:nvSpPr>
          <p:spPr>
            <a:xfrm>
              <a:off x="0" y="1196176"/>
              <a:ext cx="5489185" cy="538938"/>
            </a:xfrm>
            <a:custGeom>
              <a:avLst/>
              <a:gdLst/>
              <a:ahLst/>
              <a:cxnLst/>
              <a:rect l="l" t="t" r="r" b="b"/>
              <a:pathLst>
                <a:path w="5489185" h="538938" extrusionOk="0">
                  <a:moveTo>
                    <a:pt x="0" y="0"/>
                  </a:moveTo>
                  <a:lnTo>
                    <a:pt x="5489185" y="0"/>
                  </a:lnTo>
                  <a:lnTo>
                    <a:pt x="5489185" y="538938"/>
                  </a:lnTo>
                  <a:lnTo>
                    <a:pt x="0" y="538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613" name="Google Shape;613;p13"/>
            <p:cNvSpPr/>
            <p:nvPr/>
          </p:nvSpPr>
          <p:spPr>
            <a:xfrm>
              <a:off x="1745664" y="1735114"/>
              <a:ext cx="3902097" cy="631430"/>
            </a:xfrm>
            <a:custGeom>
              <a:avLst/>
              <a:gdLst/>
              <a:ahLst/>
              <a:cxnLst/>
              <a:rect l="l" t="t" r="r" b="b"/>
              <a:pathLst>
                <a:path w="3902097" h="631430" extrusionOk="0">
                  <a:moveTo>
                    <a:pt x="0" y="0"/>
                  </a:moveTo>
                  <a:lnTo>
                    <a:pt x="3902097" y="0"/>
                  </a:lnTo>
                  <a:lnTo>
                    <a:pt x="3902097" y="631430"/>
                  </a:lnTo>
                  <a:lnTo>
                    <a:pt x="0" y="6314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620" name="Google Shape;620;p13"/>
          <p:cNvSpPr txBox="1"/>
          <p:nvPr/>
        </p:nvSpPr>
        <p:spPr>
          <a:xfrm>
            <a:off x="1276999" y="1434360"/>
            <a:ext cx="9102296" cy="68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5"/>
              </a:lnSpc>
            </a:pPr>
            <a:r>
              <a:rPr lang="en-US" sz="3600" b="1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Introduction - Video Transcript RAG System</a:t>
            </a:r>
            <a:endParaRPr lang="en-US" sz="3600" dirty="0"/>
          </a:p>
        </p:txBody>
      </p:sp>
      <p:grpSp>
        <p:nvGrpSpPr>
          <p:cNvPr id="622" name="Google Shape;622;p13"/>
          <p:cNvGrpSpPr/>
          <p:nvPr/>
        </p:nvGrpSpPr>
        <p:grpSpPr>
          <a:xfrm>
            <a:off x="6996127" y="9258300"/>
            <a:ext cx="3114596" cy="80027"/>
            <a:chOff x="0" y="0"/>
            <a:chExt cx="4152794" cy="106703"/>
          </a:xfrm>
        </p:grpSpPr>
        <p:grpSp>
          <p:nvGrpSpPr>
            <p:cNvPr id="623" name="Google Shape;623;p13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624" name="Google Shape;62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13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627" name="Google Shape;62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13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630" name="Google Shape;63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2" name="Google Shape;632;p13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633" name="Google Shape;63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5" name="Google Shape;635;p13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636" name="Google Shape;63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8" name="Google Shape;638;p13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639" name="Google Shape;63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1" name="Google Shape;641;p13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642" name="Google Shape;64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4" name="Google Shape;644;p13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645" name="Google Shape;64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7" name="Google Shape;647;p13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648" name="Google Shape;64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0" name="Google Shape;650;p13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651" name="Google Shape;65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53" name="Google Shape;653;p13"/>
          <p:cNvGrpSpPr/>
          <p:nvPr/>
        </p:nvGrpSpPr>
        <p:grpSpPr>
          <a:xfrm>
            <a:off x="15805429" y="902451"/>
            <a:ext cx="4965143" cy="1508339"/>
            <a:chOff x="0" y="0"/>
            <a:chExt cx="6620190" cy="2011119"/>
          </a:xfrm>
        </p:grpSpPr>
        <p:sp>
          <p:nvSpPr>
            <p:cNvPr id="654" name="Google Shape;654;p13"/>
            <p:cNvSpPr/>
            <p:nvPr/>
          </p:nvSpPr>
          <p:spPr>
            <a:xfrm flipH="1">
              <a:off x="475266" y="1066119"/>
              <a:ext cx="4480605" cy="945000"/>
            </a:xfrm>
            <a:custGeom>
              <a:avLst/>
              <a:gdLst/>
              <a:ahLst/>
              <a:cxnLst/>
              <a:rect l="l" t="t" r="r" b="b"/>
              <a:pathLst>
                <a:path w="4480605" h="945000" extrusionOk="0">
                  <a:moveTo>
                    <a:pt x="4480604" y="0"/>
                  </a:moveTo>
                  <a:lnTo>
                    <a:pt x="0" y="0"/>
                  </a:lnTo>
                  <a:lnTo>
                    <a:pt x="0" y="945000"/>
                  </a:lnTo>
                  <a:lnTo>
                    <a:pt x="4480604" y="945000"/>
                  </a:lnTo>
                  <a:lnTo>
                    <a:pt x="4480604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655" name="Google Shape;655;p13"/>
            <p:cNvSpPr/>
            <p:nvPr/>
          </p:nvSpPr>
          <p:spPr>
            <a:xfrm>
              <a:off x="1131005" y="361961"/>
              <a:ext cx="5489185" cy="538938"/>
            </a:xfrm>
            <a:custGeom>
              <a:avLst/>
              <a:gdLst/>
              <a:ahLst/>
              <a:cxnLst/>
              <a:rect l="l" t="t" r="r" b="b"/>
              <a:pathLst>
                <a:path w="5489185" h="538938" extrusionOk="0">
                  <a:moveTo>
                    <a:pt x="0" y="0"/>
                  </a:moveTo>
                  <a:lnTo>
                    <a:pt x="5489185" y="0"/>
                  </a:lnTo>
                  <a:lnTo>
                    <a:pt x="5489185" y="538938"/>
                  </a:lnTo>
                  <a:lnTo>
                    <a:pt x="0" y="538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656" name="Google Shape;656;p13"/>
            <p:cNvSpPr/>
            <p:nvPr/>
          </p:nvSpPr>
          <p:spPr>
            <a:xfrm rot="10800000" flipH="1">
              <a:off x="0" y="0"/>
              <a:ext cx="3902097" cy="631430"/>
            </a:xfrm>
            <a:custGeom>
              <a:avLst/>
              <a:gdLst/>
              <a:ahLst/>
              <a:cxnLst/>
              <a:rect l="l" t="t" r="r" b="b"/>
              <a:pathLst>
                <a:path w="3902097" h="631430" extrusionOk="0">
                  <a:moveTo>
                    <a:pt x="0" y="631430"/>
                  </a:moveTo>
                  <a:lnTo>
                    <a:pt x="3902097" y="631430"/>
                  </a:lnTo>
                  <a:lnTo>
                    <a:pt x="3902097" y="0"/>
                  </a:lnTo>
                  <a:lnTo>
                    <a:pt x="0" y="0"/>
                  </a:lnTo>
                  <a:lnTo>
                    <a:pt x="0" y="63143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6B06BF8E-C4E0-5A02-14F5-9E2D76D1646C}"/>
              </a:ext>
            </a:extLst>
          </p:cNvPr>
          <p:cNvSpPr txBox="1"/>
          <p:nvPr/>
        </p:nvSpPr>
        <p:spPr>
          <a:xfrm>
            <a:off x="1175632" y="2712006"/>
            <a:ext cx="13561358" cy="5563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Description: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 RAG-based bot utilizing transcripts from:</a:t>
            </a:r>
          </a:p>
          <a:p>
            <a:pPr marL="342900" lvl="8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A YouTube playlist of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 lectures on deep learning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pPr marL="342900" lvl="5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An additional 25-hour YouTube course on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pytorch for deep learning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sz="2400" b="1" dirty="0"/>
          </a:p>
          <a:p>
            <a:pPr>
              <a:lnSpc>
                <a:spcPct val="150000"/>
              </a:lnSpc>
            </a:pPr>
            <a:r>
              <a:rPr lang="en-US" sz="2400" b="1" u="sng" dirty="0">
                <a:solidFill>
                  <a:schemeClr val="bg1"/>
                </a:solidFill>
              </a:rPr>
              <a:t>Objective: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To generate answers based on the relevant video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segment for a given question.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Additionally, the bot provides the timestamp of the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lecture section where the answer can be found.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11AFA027-902E-C5CB-601F-1111E721FA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69185" y="1139237"/>
            <a:ext cx="6161310" cy="5517591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6E8C0562-04AD-545C-8612-5B99868949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03958" y="7579737"/>
            <a:ext cx="2532712" cy="253271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E04AF257-DBD5-52E7-9B17-49EC4097D2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29875" y="7579737"/>
            <a:ext cx="2570018" cy="2570018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32C7CE0D-1A89-B98A-C68B-DC1F9372B03B}"/>
              </a:ext>
            </a:extLst>
          </p:cNvPr>
          <p:cNvSpPr txBox="1"/>
          <p:nvPr/>
        </p:nvSpPr>
        <p:spPr>
          <a:xfrm>
            <a:off x="14329875" y="7055219"/>
            <a:ext cx="244009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Streamlit Web</a:t>
            </a:r>
            <a:endParaRPr lang="he-IL" sz="2400" b="1" dirty="0">
              <a:solidFill>
                <a:schemeClr val="bg1"/>
              </a:solidFill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E65EFD59-EB7F-84CB-7B39-9FA8716B8FCC}"/>
              </a:ext>
            </a:extLst>
          </p:cNvPr>
          <p:cNvSpPr txBox="1"/>
          <p:nvPr/>
        </p:nvSpPr>
        <p:spPr>
          <a:xfrm>
            <a:off x="10524036" y="7036466"/>
            <a:ext cx="2287806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Telegram BOT</a:t>
            </a:r>
            <a:endParaRPr lang="he-IL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14"/>
          <p:cNvGrpSpPr/>
          <p:nvPr/>
        </p:nvGrpSpPr>
        <p:grpSpPr>
          <a:xfrm rot="10800000">
            <a:off x="0" y="0"/>
            <a:ext cx="18288000" cy="10431661"/>
            <a:chOff x="0" y="-38100"/>
            <a:chExt cx="4816593" cy="2747433"/>
          </a:xfrm>
        </p:grpSpPr>
        <p:sp>
          <p:nvSpPr>
            <p:cNvPr id="662" name="Google Shape;662;p1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663" name="Google Shape;663;p1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64" name="Google Shape;6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32406" y="-44138"/>
            <a:ext cx="2272689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701275" y="6277845"/>
            <a:ext cx="4452750" cy="17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40136" y="44138"/>
            <a:ext cx="1292064" cy="6769726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14"/>
          <p:cNvSpPr txBox="1"/>
          <p:nvPr/>
        </p:nvSpPr>
        <p:spPr>
          <a:xfrm>
            <a:off x="1028700" y="1729648"/>
            <a:ext cx="11826279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i="0" u="none" strike="noStrike" cap="none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Creation Process</a:t>
            </a:r>
          </a:p>
        </p:txBody>
      </p:sp>
      <p:grpSp>
        <p:nvGrpSpPr>
          <p:cNvPr id="676" name="Google Shape;676;p14"/>
          <p:cNvGrpSpPr/>
          <p:nvPr/>
        </p:nvGrpSpPr>
        <p:grpSpPr>
          <a:xfrm>
            <a:off x="2359401" y="1130185"/>
            <a:ext cx="3114596" cy="80027"/>
            <a:chOff x="0" y="0"/>
            <a:chExt cx="4152794" cy="106703"/>
          </a:xfrm>
        </p:grpSpPr>
        <p:grpSp>
          <p:nvGrpSpPr>
            <p:cNvPr id="677" name="Google Shape;677;p14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678" name="Google Shape;67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0" name="Google Shape;680;p14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681" name="Google Shape;68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3" name="Google Shape;683;p14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684" name="Google Shape;68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6" name="Google Shape;686;p14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687" name="Google Shape;68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9" name="Google Shape;689;p14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690" name="Google Shape;69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2" name="Google Shape;692;p14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693" name="Google Shape;69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14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696" name="Google Shape;69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14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699" name="Google Shape;69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4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702" name="Google Shape;70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4" name="Google Shape;704;p14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705" name="Google Shape;70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" name="צורה חופשית: צורה 38">
            <a:extLst>
              <a:ext uri="{FF2B5EF4-FFF2-40B4-BE49-F238E27FC236}">
                <a16:creationId xmlns:a16="http://schemas.microsoft.com/office/drawing/2014/main" id="{6B8E6841-78D3-9BCA-F583-4F6956AFF7FA}"/>
              </a:ext>
            </a:extLst>
          </p:cNvPr>
          <p:cNvSpPr/>
          <p:nvPr/>
        </p:nvSpPr>
        <p:spPr>
          <a:xfrm>
            <a:off x="369720" y="3874416"/>
            <a:ext cx="1617676" cy="787703"/>
          </a:xfrm>
          <a:custGeom>
            <a:avLst/>
            <a:gdLst>
              <a:gd name="connsiteX0" fmla="*/ 0 w 1617676"/>
              <a:gd name="connsiteY0" fmla="*/ 78770 h 787703"/>
              <a:gd name="connsiteX1" fmla="*/ 78770 w 1617676"/>
              <a:gd name="connsiteY1" fmla="*/ 0 h 787703"/>
              <a:gd name="connsiteX2" fmla="*/ 1538906 w 1617676"/>
              <a:gd name="connsiteY2" fmla="*/ 0 h 787703"/>
              <a:gd name="connsiteX3" fmla="*/ 1617676 w 1617676"/>
              <a:gd name="connsiteY3" fmla="*/ 78770 h 787703"/>
              <a:gd name="connsiteX4" fmla="*/ 1617676 w 1617676"/>
              <a:gd name="connsiteY4" fmla="*/ 708933 h 787703"/>
              <a:gd name="connsiteX5" fmla="*/ 1538906 w 1617676"/>
              <a:gd name="connsiteY5" fmla="*/ 787703 h 787703"/>
              <a:gd name="connsiteX6" fmla="*/ 78770 w 1617676"/>
              <a:gd name="connsiteY6" fmla="*/ 787703 h 787703"/>
              <a:gd name="connsiteX7" fmla="*/ 0 w 1617676"/>
              <a:gd name="connsiteY7" fmla="*/ 708933 h 787703"/>
              <a:gd name="connsiteX8" fmla="*/ 0 w 1617676"/>
              <a:gd name="connsiteY8" fmla="*/ 78770 h 78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7676" h="787703">
                <a:moveTo>
                  <a:pt x="0" y="78770"/>
                </a:moveTo>
                <a:cubicBezTo>
                  <a:pt x="0" y="35267"/>
                  <a:pt x="35267" y="0"/>
                  <a:pt x="78770" y="0"/>
                </a:cubicBezTo>
                <a:lnTo>
                  <a:pt x="1538906" y="0"/>
                </a:lnTo>
                <a:cubicBezTo>
                  <a:pt x="1582409" y="0"/>
                  <a:pt x="1617676" y="35267"/>
                  <a:pt x="1617676" y="78770"/>
                </a:cubicBezTo>
                <a:lnTo>
                  <a:pt x="1617676" y="708933"/>
                </a:lnTo>
                <a:cubicBezTo>
                  <a:pt x="1617676" y="752436"/>
                  <a:pt x="1582409" y="787703"/>
                  <a:pt x="1538906" y="787703"/>
                </a:cubicBezTo>
                <a:lnTo>
                  <a:pt x="78770" y="787703"/>
                </a:lnTo>
                <a:cubicBezTo>
                  <a:pt x="35267" y="787703"/>
                  <a:pt x="0" y="752436"/>
                  <a:pt x="0" y="708933"/>
                </a:cubicBezTo>
                <a:lnTo>
                  <a:pt x="0" y="7877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9568" rIns="99568" bIns="315908" numCol="1" spcCol="1270" anchor="t" anchorCtr="0">
            <a:noAutofit/>
          </a:bodyPr>
          <a:lstStyle/>
          <a:p>
            <a:pPr marL="0" lvl="0" indent="0" algn="l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/>
              <a:t>Transcript Extraction</a:t>
            </a:r>
            <a:endParaRPr lang="he-IL" sz="1400" kern="1200" dirty="0"/>
          </a:p>
        </p:txBody>
      </p:sp>
      <p:sp>
        <p:nvSpPr>
          <p:cNvPr id="40" name="צורה חופשית: צורה 39">
            <a:extLst>
              <a:ext uri="{FF2B5EF4-FFF2-40B4-BE49-F238E27FC236}">
                <a16:creationId xmlns:a16="http://schemas.microsoft.com/office/drawing/2014/main" id="{1227F3A5-DC9A-BAFE-3790-3471A0096970}"/>
              </a:ext>
            </a:extLst>
          </p:cNvPr>
          <p:cNvSpPr/>
          <p:nvPr/>
        </p:nvSpPr>
        <p:spPr>
          <a:xfrm>
            <a:off x="755317" y="4446236"/>
            <a:ext cx="2211089" cy="3118500"/>
          </a:xfrm>
          <a:custGeom>
            <a:avLst/>
            <a:gdLst>
              <a:gd name="connsiteX0" fmla="*/ 0 w 2211089"/>
              <a:gd name="connsiteY0" fmla="*/ 221109 h 3118500"/>
              <a:gd name="connsiteX1" fmla="*/ 221109 w 2211089"/>
              <a:gd name="connsiteY1" fmla="*/ 0 h 3118500"/>
              <a:gd name="connsiteX2" fmla="*/ 1989980 w 2211089"/>
              <a:gd name="connsiteY2" fmla="*/ 0 h 3118500"/>
              <a:gd name="connsiteX3" fmla="*/ 2211089 w 2211089"/>
              <a:gd name="connsiteY3" fmla="*/ 221109 h 3118500"/>
              <a:gd name="connsiteX4" fmla="*/ 2211089 w 2211089"/>
              <a:gd name="connsiteY4" fmla="*/ 2897391 h 3118500"/>
              <a:gd name="connsiteX5" fmla="*/ 1989980 w 2211089"/>
              <a:gd name="connsiteY5" fmla="*/ 3118500 h 3118500"/>
              <a:gd name="connsiteX6" fmla="*/ 221109 w 2211089"/>
              <a:gd name="connsiteY6" fmla="*/ 3118500 h 3118500"/>
              <a:gd name="connsiteX7" fmla="*/ 0 w 2211089"/>
              <a:gd name="connsiteY7" fmla="*/ 2897391 h 3118500"/>
              <a:gd name="connsiteX8" fmla="*/ 0 w 2211089"/>
              <a:gd name="connsiteY8" fmla="*/ 221109 h 311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1089" h="3118500">
                <a:moveTo>
                  <a:pt x="0" y="221109"/>
                </a:moveTo>
                <a:cubicBezTo>
                  <a:pt x="0" y="98994"/>
                  <a:pt x="98994" y="0"/>
                  <a:pt x="221109" y="0"/>
                </a:cubicBezTo>
                <a:lnTo>
                  <a:pt x="1989980" y="0"/>
                </a:lnTo>
                <a:cubicBezTo>
                  <a:pt x="2112095" y="0"/>
                  <a:pt x="2211089" y="98994"/>
                  <a:pt x="2211089" y="221109"/>
                </a:cubicBezTo>
                <a:lnTo>
                  <a:pt x="2211089" y="2897391"/>
                </a:lnTo>
                <a:cubicBezTo>
                  <a:pt x="2211089" y="3019506"/>
                  <a:pt x="2112095" y="3118500"/>
                  <a:pt x="1989980" y="3118500"/>
                </a:cubicBezTo>
                <a:lnTo>
                  <a:pt x="221109" y="3118500"/>
                </a:lnTo>
                <a:cubicBezTo>
                  <a:pt x="98994" y="3118500"/>
                  <a:pt x="0" y="3019506"/>
                  <a:pt x="0" y="2897391"/>
                </a:cubicBezTo>
                <a:lnTo>
                  <a:pt x="0" y="22110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2777" tIns="192777" rIns="192777" bIns="192777" numCol="1" spcCol="1270" anchor="t" anchorCtr="0">
            <a:noAutofit/>
          </a:bodyPr>
          <a:lstStyle/>
          <a:p>
            <a:pPr marL="171450" lvl="1" indent="-171450" algn="l" defTabSz="8001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800" kern="1200" dirty="0"/>
              <a:t>Download transcripts for each video.</a:t>
            </a:r>
            <a:endParaRPr lang="he-IL" sz="1800" kern="1200" dirty="0"/>
          </a:p>
          <a:p>
            <a:pPr marL="171450" lvl="1" indent="-171450" algn="l" defTabSz="8001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800" kern="1200" dirty="0"/>
              <a:t>Save the data as a JSON file, including the video link and transcript</a:t>
            </a:r>
          </a:p>
        </p:txBody>
      </p:sp>
      <p:sp>
        <p:nvSpPr>
          <p:cNvPr id="41" name="צורה חופשית: צורה 40">
            <a:extLst>
              <a:ext uri="{FF2B5EF4-FFF2-40B4-BE49-F238E27FC236}">
                <a16:creationId xmlns:a16="http://schemas.microsoft.com/office/drawing/2014/main" id="{CEB573F0-078E-6DF5-F5D3-DC44CC72E9C5}"/>
              </a:ext>
            </a:extLst>
          </p:cNvPr>
          <p:cNvSpPr/>
          <p:nvPr/>
        </p:nvSpPr>
        <p:spPr>
          <a:xfrm>
            <a:off x="2306808" y="3935607"/>
            <a:ext cx="677150" cy="402754"/>
          </a:xfrm>
          <a:custGeom>
            <a:avLst/>
            <a:gdLst>
              <a:gd name="connsiteX0" fmla="*/ 0 w 677150"/>
              <a:gd name="connsiteY0" fmla="*/ 80551 h 402754"/>
              <a:gd name="connsiteX1" fmla="*/ 475773 w 677150"/>
              <a:gd name="connsiteY1" fmla="*/ 80551 h 402754"/>
              <a:gd name="connsiteX2" fmla="*/ 475773 w 677150"/>
              <a:gd name="connsiteY2" fmla="*/ 0 h 402754"/>
              <a:gd name="connsiteX3" fmla="*/ 677150 w 677150"/>
              <a:gd name="connsiteY3" fmla="*/ 201377 h 402754"/>
              <a:gd name="connsiteX4" fmla="*/ 475773 w 677150"/>
              <a:gd name="connsiteY4" fmla="*/ 402754 h 402754"/>
              <a:gd name="connsiteX5" fmla="*/ 475773 w 677150"/>
              <a:gd name="connsiteY5" fmla="*/ 322203 h 402754"/>
              <a:gd name="connsiteX6" fmla="*/ 0 w 677150"/>
              <a:gd name="connsiteY6" fmla="*/ 322203 h 402754"/>
              <a:gd name="connsiteX7" fmla="*/ 0 w 677150"/>
              <a:gd name="connsiteY7" fmla="*/ 80551 h 40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150" h="402754">
                <a:moveTo>
                  <a:pt x="0" y="80551"/>
                </a:moveTo>
                <a:lnTo>
                  <a:pt x="475773" y="80551"/>
                </a:lnTo>
                <a:lnTo>
                  <a:pt x="475773" y="0"/>
                </a:lnTo>
                <a:lnTo>
                  <a:pt x="677150" y="201377"/>
                </a:lnTo>
                <a:lnTo>
                  <a:pt x="475773" y="402754"/>
                </a:lnTo>
                <a:lnTo>
                  <a:pt x="475773" y="322203"/>
                </a:lnTo>
                <a:lnTo>
                  <a:pt x="0" y="322203"/>
                </a:lnTo>
                <a:lnTo>
                  <a:pt x="0" y="80551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0551" rIns="120826" bIns="80551" numCol="1" spcCol="1270" anchor="ctr" anchorCtr="0">
            <a:noAutofit/>
          </a:bodyPr>
          <a:lstStyle/>
          <a:p>
            <a:pPr marL="0" lvl="0" indent="0" algn="ctr" defTabSz="4889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he-IL" sz="1100" kern="1200"/>
          </a:p>
        </p:txBody>
      </p:sp>
      <p:sp>
        <p:nvSpPr>
          <p:cNvPr id="42" name="צורה חופשית: צורה 41">
            <a:extLst>
              <a:ext uri="{FF2B5EF4-FFF2-40B4-BE49-F238E27FC236}">
                <a16:creationId xmlns:a16="http://schemas.microsoft.com/office/drawing/2014/main" id="{C3135E74-E8AF-5F07-7949-7968A6CDAB84}"/>
              </a:ext>
            </a:extLst>
          </p:cNvPr>
          <p:cNvSpPr/>
          <p:nvPr/>
        </p:nvSpPr>
        <p:spPr>
          <a:xfrm>
            <a:off x="3265039" y="3874416"/>
            <a:ext cx="1617676" cy="787703"/>
          </a:xfrm>
          <a:custGeom>
            <a:avLst/>
            <a:gdLst>
              <a:gd name="connsiteX0" fmla="*/ 0 w 1617676"/>
              <a:gd name="connsiteY0" fmla="*/ 78770 h 787703"/>
              <a:gd name="connsiteX1" fmla="*/ 78770 w 1617676"/>
              <a:gd name="connsiteY1" fmla="*/ 0 h 787703"/>
              <a:gd name="connsiteX2" fmla="*/ 1538906 w 1617676"/>
              <a:gd name="connsiteY2" fmla="*/ 0 h 787703"/>
              <a:gd name="connsiteX3" fmla="*/ 1617676 w 1617676"/>
              <a:gd name="connsiteY3" fmla="*/ 78770 h 787703"/>
              <a:gd name="connsiteX4" fmla="*/ 1617676 w 1617676"/>
              <a:gd name="connsiteY4" fmla="*/ 708933 h 787703"/>
              <a:gd name="connsiteX5" fmla="*/ 1538906 w 1617676"/>
              <a:gd name="connsiteY5" fmla="*/ 787703 h 787703"/>
              <a:gd name="connsiteX6" fmla="*/ 78770 w 1617676"/>
              <a:gd name="connsiteY6" fmla="*/ 787703 h 787703"/>
              <a:gd name="connsiteX7" fmla="*/ 0 w 1617676"/>
              <a:gd name="connsiteY7" fmla="*/ 708933 h 787703"/>
              <a:gd name="connsiteX8" fmla="*/ 0 w 1617676"/>
              <a:gd name="connsiteY8" fmla="*/ 78770 h 78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7676" h="787703">
                <a:moveTo>
                  <a:pt x="0" y="78770"/>
                </a:moveTo>
                <a:cubicBezTo>
                  <a:pt x="0" y="35267"/>
                  <a:pt x="35267" y="0"/>
                  <a:pt x="78770" y="0"/>
                </a:cubicBezTo>
                <a:lnTo>
                  <a:pt x="1538906" y="0"/>
                </a:lnTo>
                <a:cubicBezTo>
                  <a:pt x="1582409" y="0"/>
                  <a:pt x="1617676" y="35267"/>
                  <a:pt x="1617676" y="78770"/>
                </a:cubicBezTo>
                <a:lnTo>
                  <a:pt x="1617676" y="708933"/>
                </a:lnTo>
                <a:cubicBezTo>
                  <a:pt x="1617676" y="752436"/>
                  <a:pt x="1582409" y="787703"/>
                  <a:pt x="1538906" y="787703"/>
                </a:cubicBezTo>
                <a:lnTo>
                  <a:pt x="78770" y="787703"/>
                </a:lnTo>
                <a:cubicBezTo>
                  <a:pt x="35267" y="787703"/>
                  <a:pt x="0" y="752436"/>
                  <a:pt x="0" y="708933"/>
                </a:cubicBezTo>
                <a:lnTo>
                  <a:pt x="0" y="7877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9568" rIns="99568" bIns="315908" numCol="1" spcCol="1270" anchor="t" anchorCtr="0">
            <a:noAutofit/>
          </a:bodyPr>
          <a:lstStyle/>
          <a:p>
            <a:pPr marL="0" lvl="0" indent="0" algn="l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/>
              <a:t>Chunking Transcripts</a:t>
            </a:r>
            <a:endParaRPr lang="he-IL" sz="1400" kern="1200" dirty="0"/>
          </a:p>
        </p:txBody>
      </p:sp>
      <p:sp>
        <p:nvSpPr>
          <p:cNvPr id="43" name="צורה חופשית: צורה 42">
            <a:extLst>
              <a:ext uri="{FF2B5EF4-FFF2-40B4-BE49-F238E27FC236}">
                <a16:creationId xmlns:a16="http://schemas.microsoft.com/office/drawing/2014/main" id="{AB6A700D-DEEB-B174-DEE8-78A2A16A5C1D}"/>
              </a:ext>
            </a:extLst>
          </p:cNvPr>
          <p:cNvSpPr/>
          <p:nvPr/>
        </p:nvSpPr>
        <p:spPr>
          <a:xfrm>
            <a:off x="3650636" y="4446236"/>
            <a:ext cx="2211089" cy="3118500"/>
          </a:xfrm>
          <a:custGeom>
            <a:avLst/>
            <a:gdLst>
              <a:gd name="connsiteX0" fmla="*/ 0 w 2211089"/>
              <a:gd name="connsiteY0" fmla="*/ 221109 h 3118500"/>
              <a:gd name="connsiteX1" fmla="*/ 221109 w 2211089"/>
              <a:gd name="connsiteY1" fmla="*/ 0 h 3118500"/>
              <a:gd name="connsiteX2" fmla="*/ 1989980 w 2211089"/>
              <a:gd name="connsiteY2" fmla="*/ 0 h 3118500"/>
              <a:gd name="connsiteX3" fmla="*/ 2211089 w 2211089"/>
              <a:gd name="connsiteY3" fmla="*/ 221109 h 3118500"/>
              <a:gd name="connsiteX4" fmla="*/ 2211089 w 2211089"/>
              <a:gd name="connsiteY4" fmla="*/ 2897391 h 3118500"/>
              <a:gd name="connsiteX5" fmla="*/ 1989980 w 2211089"/>
              <a:gd name="connsiteY5" fmla="*/ 3118500 h 3118500"/>
              <a:gd name="connsiteX6" fmla="*/ 221109 w 2211089"/>
              <a:gd name="connsiteY6" fmla="*/ 3118500 h 3118500"/>
              <a:gd name="connsiteX7" fmla="*/ 0 w 2211089"/>
              <a:gd name="connsiteY7" fmla="*/ 2897391 h 3118500"/>
              <a:gd name="connsiteX8" fmla="*/ 0 w 2211089"/>
              <a:gd name="connsiteY8" fmla="*/ 221109 h 311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1089" h="3118500">
                <a:moveTo>
                  <a:pt x="0" y="221109"/>
                </a:moveTo>
                <a:cubicBezTo>
                  <a:pt x="0" y="98994"/>
                  <a:pt x="98994" y="0"/>
                  <a:pt x="221109" y="0"/>
                </a:cubicBezTo>
                <a:lnTo>
                  <a:pt x="1989980" y="0"/>
                </a:lnTo>
                <a:cubicBezTo>
                  <a:pt x="2112095" y="0"/>
                  <a:pt x="2211089" y="98994"/>
                  <a:pt x="2211089" y="221109"/>
                </a:cubicBezTo>
                <a:lnTo>
                  <a:pt x="2211089" y="2897391"/>
                </a:lnTo>
                <a:cubicBezTo>
                  <a:pt x="2211089" y="3019506"/>
                  <a:pt x="2112095" y="3118500"/>
                  <a:pt x="1989980" y="3118500"/>
                </a:cubicBezTo>
                <a:lnTo>
                  <a:pt x="221109" y="3118500"/>
                </a:lnTo>
                <a:cubicBezTo>
                  <a:pt x="98994" y="3118500"/>
                  <a:pt x="0" y="3019506"/>
                  <a:pt x="0" y="2897391"/>
                </a:cubicBezTo>
                <a:lnTo>
                  <a:pt x="0" y="22110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2777" tIns="192777" rIns="192777" bIns="192777" numCol="1" spcCol="1270" anchor="t" anchorCtr="0">
            <a:noAutofit/>
          </a:bodyPr>
          <a:lstStyle/>
          <a:p>
            <a:pPr marL="171450" lvl="1" indent="-171450" algn="l" defTabSz="8001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800" kern="1200" dirty="0"/>
              <a:t>Split transcripts into 5-minute chunks for efficient processing.</a:t>
            </a:r>
            <a:endParaRPr lang="he-IL" sz="1800" kern="1200" dirty="0"/>
          </a:p>
        </p:txBody>
      </p:sp>
      <p:sp>
        <p:nvSpPr>
          <p:cNvPr id="44" name="צורה חופשית: צורה 43">
            <a:extLst>
              <a:ext uri="{FF2B5EF4-FFF2-40B4-BE49-F238E27FC236}">
                <a16:creationId xmlns:a16="http://schemas.microsoft.com/office/drawing/2014/main" id="{17FE48F5-2A90-39E4-AC5D-50F0500C735A}"/>
              </a:ext>
            </a:extLst>
          </p:cNvPr>
          <p:cNvSpPr/>
          <p:nvPr/>
        </p:nvSpPr>
        <p:spPr>
          <a:xfrm>
            <a:off x="5212749" y="3935607"/>
            <a:ext cx="699669" cy="402754"/>
          </a:xfrm>
          <a:custGeom>
            <a:avLst/>
            <a:gdLst>
              <a:gd name="connsiteX0" fmla="*/ 0 w 699669"/>
              <a:gd name="connsiteY0" fmla="*/ 80551 h 402754"/>
              <a:gd name="connsiteX1" fmla="*/ 498292 w 699669"/>
              <a:gd name="connsiteY1" fmla="*/ 80551 h 402754"/>
              <a:gd name="connsiteX2" fmla="*/ 498292 w 699669"/>
              <a:gd name="connsiteY2" fmla="*/ 0 h 402754"/>
              <a:gd name="connsiteX3" fmla="*/ 699669 w 699669"/>
              <a:gd name="connsiteY3" fmla="*/ 201377 h 402754"/>
              <a:gd name="connsiteX4" fmla="*/ 498292 w 699669"/>
              <a:gd name="connsiteY4" fmla="*/ 402754 h 402754"/>
              <a:gd name="connsiteX5" fmla="*/ 498292 w 699669"/>
              <a:gd name="connsiteY5" fmla="*/ 322203 h 402754"/>
              <a:gd name="connsiteX6" fmla="*/ 0 w 699669"/>
              <a:gd name="connsiteY6" fmla="*/ 322203 h 402754"/>
              <a:gd name="connsiteX7" fmla="*/ 0 w 699669"/>
              <a:gd name="connsiteY7" fmla="*/ 80551 h 40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9669" h="402754">
                <a:moveTo>
                  <a:pt x="0" y="80551"/>
                </a:moveTo>
                <a:lnTo>
                  <a:pt x="498292" y="80551"/>
                </a:lnTo>
                <a:lnTo>
                  <a:pt x="498292" y="0"/>
                </a:lnTo>
                <a:lnTo>
                  <a:pt x="699669" y="201377"/>
                </a:lnTo>
                <a:lnTo>
                  <a:pt x="498292" y="402754"/>
                </a:lnTo>
                <a:lnTo>
                  <a:pt x="498292" y="322203"/>
                </a:lnTo>
                <a:lnTo>
                  <a:pt x="0" y="322203"/>
                </a:lnTo>
                <a:lnTo>
                  <a:pt x="0" y="80551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0551" rIns="120826" bIns="80551" numCol="1" spcCol="1270" anchor="ctr" anchorCtr="0">
            <a:noAutofit/>
          </a:bodyPr>
          <a:lstStyle/>
          <a:p>
            <a:pPr marL="0" lvl="0" indent="0" algn="ctr" defTabSz="4889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he-IL" sz="1100" kern="1200"/>
          </a:p>
        </p:txBody>
      </p:sp>
      <p:sp>
        <p:nvSpPr>
          <p:cNvPr id="45" name="צורה חופשית: צורה 44">
            <a:extLst>
              <a:ext uri="{FF2B5EF4-FFF2-40B4-BE49-F238E27FC236}">
                <a16:creationId xmlns:a16="http://schemas.microsoft.com/office/drawing/2014/main" id="{4446A593-082D-F3DD-F5EE-EA39694E667E}"/>
              </a:ext>
            </a:extLst>
          </p:cNvPr>
          <p:cNvSpPr/>
          <p:nvPr/>
        </p:nvSpPr>
        <p:spPr>
          <a:xfrm>
            <a:off x="6202848" y="3874416"/>
            <a:ext cx="1953361" cy="787703"/>
          </a:xfrm>
          <a:custGeom>
            <a:avLst/>
            <a:gdLst>
              <a:gd name="connsiteX0" fmla="*/ 0 w 1953361"/>
              <a:gd name="connsiteY0" fmla="*/ 78770 h 787703"/>
              <a:gd name="connsiteX1" fmla="*/ 78770 w 1953361"/>
              <a:gd name="connsiteY1" fmla="*/ 0 h 787703"/>
              <a:gd name="connsiteX2" fmla="*/ 1874591 w 1953361"/>
              <a:gd name="connsiteY2" fmla="*/ 0 h 787703"/>
              <a:gd name="connsiteX3" fmla="*/ 1953361 w 1953361"/>
              <a:gd name="connsiteY3" fmla="*/ 78770 h 787703"/>
              <a:gd name="connsiteX4" fmla="*/ 1953361 w 1953361"/>
              <a:gd name="connsiteY4" fmla="*/ 708933 h 787703"/>
              <a:gd name="connsiteX5" fmla="*/ 1874591 w 1953361"/>
              <a:gd name="connsiteY5" fmla="*/ 787703 h 787703"/>
              <a:gd name="connsiteX6" fmla="*/ 78770 w 1953361"/>
              <a:gd name="connsiteY6" fmla="*/ 787703 h 787703"/>
              <a:gd name="connsiteX7" fmla="*/ 0 w 1953361"/>
              <a:gd name="connsiteY7" fmla="*/ 708933 h 787703"/>
              <a:gd name="connsiteX8" fmla="*/ 0 w 1953361"/>
              <a:gd name="connsiteY8" fmla="*/ 78770 h 78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3361" h="787703">
                <a:moveTo>
                  <a:pt x="0" y="78770"/>
                </a:moveTo>
                <a:cubicBezTo>
                  <a:pt x="0" y="35267"/>
                  <a:pt x="35267" y="0"/>
                  <a:pt x="78770" y="0"/>
                </a:cubicBezTo>
                <a:lnTo>
                  <a:pt x="1874591" y="0"/>
                </a:lnTo>
                <a:cubicBezTo>
                  <a:pt x="1918094" y="0"/>
                  <a:pt x="1953361" y="35267"/>
                  <a:pt x="1953361" y="78770"/>
                </a:cubicBezTo>
                <a:lnTo>
                  <a:pt x="1953361" y="708933"/>
                </a:lnTo>
                <a:cubicBezTo>
                  <a:pt x="1953361" y="752436"/>
                  <a:pt x="1918094" y="787703"/>
                  <a:pt x="1874591" y="787703"/>
                </a:cubicBezTo>
                <a:lnTo>
                  <a:pt x="78770" y="787703"/>
                </a:lnTo>
                <a:cubicBezTo>
                  <a:pt x="35267" y="787703"/>
                  <a:pt x="0" y="752436"/>
                  <a:pt x="0" y="708933"/>
                </a:cubicBezTo>
                <a:lnTo>
                  <a:pt x="0" y="7877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680" tIns="106680" rIns="106680" bIns="319718" numCol="1" spcCol="1270" anchor="t" anchorCtr="0">
            <a:noAutofit/>
          </a:bodyPr>
          <a:lstStyle/>
          <a:p>
            <a:pPr marL="0" lvl="0" indent="0" algn="l" defTabSz="6667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b="1" kern="1200" dirty="0"/>
              <a:t>Contextualization</a:t>
            </a:r>
            <a:endParaRPr lang="he-IL" sz="1500" b="1" kern="1200" dirty="0"/>
          </a:p>
        </p:txBody>
      </p:sp>
      <p:sp>
        <p:nvSpPr>
          <p:cNvPr id="46" name="צורה חופשית: צורה 45">
            <a:extLst>
              <a:ext uri="{FF2B5EF4-FFF2-40B4-BE49-F238E27FC236}">
                <a16:creationId xmlns:a16="http://schemas.microsoft.com/office/drawing/2014/main" id="{26018228-CB06-0CE2-0D4A-6019DA224E6B}"/>
              </a:ext>
            </a:extLst>
          </p:cNvPr>
          <p:cNvSpPr/>
          <p:nvPr/>
        </p:nvSpPr>
        <p:spPr>
          <a:xfrm>
            <a:off x="6436942" y="4446236"/>
            <a:ext cx="2876491" cy="3118500"/>
          </a:xfrm>
          <a:custGeom>
            <a:avLst/>
            <a:gdLst>
              <a:gd name="connsiteX0" fmla="*/ 0 w 2701002"/>
              <a:gd name="connsiteY0" fmla="*/ 270100 h 3118500"/>
              <a:gd name="connsiteX1" fmla="*/ 270100 w 2701002"/>
              <a:gd name="connsiteY1" fmla="*/ 0 h 3118500"/>
              <a:gd name="connsiteX2" fmla="*/ 2430902 w 2701002"/>
              <a:gd name="connsiteY2" fmla="*/ 0 h 3118500"/>
              <a:gd name="connsiteX3" fmla="*/ 2701002 w 2701002"/>
              <a:gd name="connsiteY3" fmla="*/ 270100 h 3118500"/>
              <a:gd name="connsiteX4" fmla="*/ 2701002 w 2701002"/>
              <a:gd name="connsiteY4" fmla="*/ 2848400 h 3118500"/>
              <a:gd name="connsiteX5" fmla="*/ 2430902 w 2701002"/>
              <a:gd name="connsiteY5" fmla="*/ 3118500 h 3118500"/>
              <a:gd name="connsiteX6" fmla="*/ 270100 w 2701002"/>
              <a:gd name="connsiteY6" fmla="*/ 3118500 h 3118500"/>
              <a:gd name="connsiteX7" fmla="*/ 0 w 2701002"/>
              <a:gd name="connsiteY7" fmla="*/ 2848400 h 3118500"/>
              <a:gd name="connsiteX8" fmla="*/ 0 w 2701002"/>
              <a:gd name="connsiteY8" fmla="*/ 270100 h 311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1002" h="3118500">
                <a:moveTo>
                  <a:pt x="0" y="270100"/>
                </a:moveTo>
                <a:cubicBezTo>
                  <a:pt x="0" y="120928"/>
                  <a:pt x="120928" y="0"/>
                  <a:pt x="270100" y="0"/>
                </a:cubicBezTo>
                <a:lnTo>
                  <a:pt x="2430902" y="0"/>
                </a:lnTo>
                <a:cubicBezTo>
                  <a:pt x="2580074" y="0"/>
                  <a:pt x="2701002" y="120928"/>
                  <a:pt x="2701002" y="270100"/>
                </a:cubicBezTo>
                <a:lnTo>
                  <a:pt x="2701002" y="2848400"/>
                </a:lnTo>
                <a:cubicBezTo>
                  <a:pt x="2701002" y="2997572"/>
                  <a:pt x="2580074" y="3118500"/>
                  <a:pt x="2430902" y="3118500"/>
                </a:cubicBezTo>
                <a:lnTo>
                  <a:pt x="270100" y="3118500"/>
                </a:lnTo>
                <a:cubicBezTo>
                  <a:pt x="120928" y="3118500"/>
                  <a:pt x="0" y="2997572"/>
                  <a:pt x="0" y="2848400"/>
                </a:cubicBezTo>
                <a:lnTo>
                  <a:pt x="0" y="27010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8678" tIns="178678" rIns="178678" bIns="178678" numCol="1" spcCol="1270" anchor="t" anchorCtr="0">
            <a:noAutofit/>
          </a:bodyPr>
          <a:lstStyle/>
          <a:p>
            <a:pPr marL="114300" lvl="1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sz="1800" kern="1200" dirty="0"/>
              <a:t>For each chunk, create context by:</a:t>
            </a:r>
            <a:endParaRPr lang="he-IL" sz="1800" kern="1200" dirty="0"/>
          </a:p>
          <a:p>
            <a:pPr marL="228600" lvl="2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800" kern="1200" dirty="0"/>
              <a:t>Sending the full transcript and the specific chunk to an </a:t>
            </a:r>
            <a:r>
              <a:rPr lang="en-US" sz="1800" b="1" kern="1200" dirty="0"/>
              <a:t>LLM</a:t>
            </a:r>
            <a:r>
              <a:rPr lang="en-US" sz="1800" kern="1200" dirty="0"/>
              <a:t>.</a:t>
            </a:r>
          </a:p>
          <a:p>
            <a:pPr marL="228600" lvl="2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800" kern="1200" dirty="0"/>
              <a:t>Associating the chunk with the overall content of the lecture.</a:t>
            </a:r>
          </a:p>
        </p:txBody>
      </p:sp>
      <p:sp>
        <p:nvSpPr>
          <p:cNvPr id="47" name="צורה חופשית: צורה 46">
            <a:extLst>
              <a:ext uri="{FF2B5EF4-FFF2-40B4-BE49-F238E27FC236}">
                <a16:creationId xmlns:a16="http://schemas.microsoft.com/office/drawing/2014/main" id="{6F2F4A62-0F39-9824-168D-997E2459EDF8}"/>
              </a:ext>
            </a:extLst>
          </p:cNvPr>
          <p:cNvSpPr/>
          <p:nvPr/>
        </p:nvSpPr>
        <p:spPr>
          <a:xfrm>
            <a:off x="8494898" y="3935607"/>
            <a:ext cx="718021" cy="402754"/>
          </a:xfrm>
          <a:custGeom>
            <a:avLst/>
            <a:gdLst>
              <a:gd name="connsiteX0" fmla="*/ 0 w 718021"/>
              <a:gd name="connsiteY0" fmla="*/ 80551 h 402754"/>
              <a:gd name="connsiteX1" fmla="*/ 516644 w 718021"/>
              <a:gd name="connsiteY1" fmla="*/ 80551 h 402754"/>
              <a:gd name="connsiteX2" fmla="*/ 516644 w 718021"/>
              <a:gd name="connsiteY2" fmla="*/ 0 h 402754"/>
              <a:gd name="connsiteX3" fmla="*/ 718021 w 718021"/>
              <a:gd name="connsiteY3" fmla="*/ 201377 h 402754"/>
              <a:gd name="connsiteX4" fmla="*/ 516644 w 718021"/>
              <a:gd name="connsiteY4" fmla="*/ 402754 h 402754"/>
              <a:gd name="connsiteX5" fmla="*/ 516644 w 718021"/>
              <a:gd name="connsiteY5" fmla="*/ 322203 h 402754"/>
              <a:gd name="connsiteX6" fmla="*/ 0 w 718021"/>
              <a:gd name="connsiteY6" fmla="*/ 322203 h 402754"/>
              <a:gd name="connsiteX7" fmla="*/ 0 w 718021"/>
              <a:gd name="connsiteY7" fmla="*/ 80551 h 40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8021" h="402754">
                <a:moveTo>
                  <a:pt x="0" y="80551"/>
                </a:moveTo>
                <a:lnTo>
                  <a:pt x="516644" y="80551"/>
                </a:lnTo>
                <a:lnTo>
                  <a:pt x="516644" y="0"/>
                </a:lnTo>
                <a:lnTo>
                  <a:pt x="718021" y="201377"/>
                </a:lnTo>
                <a:lnTo>
                  <a:pt x="516644" y="402754"/>
                </a:lnTo>
                <a:lnTo>
                  <a:pt x="516644" y="322203"/>
                </a:lnTo>
                <a:lnTo>
                  <a:pt x="0" y="322203"/>
                </a:lnTo>
                <a:lnTo>
                  <a:pt x="0" y="80551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0551" rIns="120826" bIns="80551" numCol="1" spcCol="1270" anchor="ctr" anchorCtr="0">
            <a:noAutofit/>
          </a:bodyPr>
          <a:lstStyle/>
          <a:p>
            <a:pPr marL="0" lvl="0" indent="0" algn="ctr" defTabSz="4889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he-IL" sz="1100" kern="1200"/>
          </a:p>
        </p:txBody>
      </p:sp>
      <p:sp>
        <p:nvSpPr>
          <p:cNvPr id="48" name="צורה חופשית: צורה 47">
            <a:extLst>
              <a:ext uri="{FF2B5EF4-FFF2-40B4-BE49-F238E27FC236}">
                <a16:creationId xmlns:a16="http://schemas.microsoft.com/office/drawing/2014/main" id="{F1D7577F-22C5-D3BE-089E-4CF2826847D4}"/>
              </a:ext>
            </a:extLst>
          </p:cNvPr>
          <p:cNvSpPr/>
          <p:nvPr/>
        </p:nvSpPr>
        <p:spPr>
          <a:xfrm>
            <a:off x="9510965" y="3874416"/>
            <a:ext cx="1617676" cy="787703"/>
          </a:xfrm>
          <a:custGeom>
            <a:avLst/>
            <a:gdLst>
              <a:gd name="connsiteX0" fmla="*/ 0 w 1617676"/>
              <a:gd name="connsiteY0" fmla="*/ 78770 h 787703"/>
              <a:gd name="connsiteX1" fmla="*/ 78770 w 1617676"/>
              <a:gd name="connsiteY1" fmla="*/ 0 h 787703"/>
              <a:gd name="connsiteX2" fmla="*/ 1538906 w 1617676"/>
              <a:gd name="connsiteY2" fmla="*/ 0 h 787703"/>
              <a:gd name="connsiteX3" fmla="*/ 1617676 w 1617676"/>
              <a:gd name="connsiteY3" fmla="*/ 78770 h 787703"/>
              <a:gd name="connsiteX4" fmla="*/ 1617676 w 1617676"/>
              <a:gd name="connsiteY4" fmla="*/ 708933 h 787703"/>
              <a:gd name="connsiteX5" fmla="*/ 1538906 w 1617676"/>
              <a:gd name="connsiteY5" fmla="*/ 787703 h 787703"/>
              <a:gd name="connsiteX6" fmla="*/ 78770 w 1617676"/>
              <a:gd name="connsiteY6" fmla="*/ 787703 h 787703"/>
              <a:gd name="connsiteX7" fmla="*/ 0 w 1617676"/>
              <a:gd name="connsiteY7" fmla="*/ 708933 h 787703"/>
              <a:gd name="connsiteX8" fmla="*/ 0 w 1617676"/>
              <a:gd name="connsiteY8" fmla="*/ 78770 h 78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7676" h="787703">
                <a:moveTo>
                  <a:pt x="0" y="78770"/>
                </a:moveTo>
                <a:cubicBezTo>
                  <a:pt x="0" y="35267"/>
                  <a:pt x="35267" y="0"/>
                  <a:pt x="78770" y="0"/>
                </a:cubicBezTo>
                <a:lnTo>
                  <a:pt x="1538906" y="0"/>
                </a:lnTo>
                <a:cubicBezTo>
                  <a:pt x="1582409" y="0"/>
                  <a:pt x="1617676" y="35267"/>
                  <a:pt x="1617676" y="78770"/>
                </a:cubicBezTo>
                <a:lnTo>
                  <a:pt x="1617676" y="708933"/>
                </a:lnTo>
                <a:cubicBezTo>
                  <a:pt x="1617676" y="752436"/>
                  <a:pt x="1582409" y="787703"/>
                  <a:pt x="1538906" y="787703"/>
                </a:cubicBezTo>
                <a:lnTo>
                  <a:pt x="78770" y="787703"/>
                </a:lnTo>
                <a:cubicBezTo>
                  <a:pt x="35267" y="787703"/>
                  <a:pt x="0" y="752436"/>
                  <a:pt x="0" y="708933"/>
                </a:cubicBezTo>
                <a:lnTo>
                  <a:pt x="0" y="7877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9568" rIns="99568" bIns="315908" numCol="1" spcCol="1270" anchor="t" anchorCtr="0">
            <a:noAutofit/>
          </a:bodyPr>
          <a:lstStyle/>
          <a:p>
            <a:pPr marL="0" lvl="0" indent="0" algn="l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/>
              <a:t>Vector Database Setup</a:t>
            </a:r>
            <a:endParaRPr lang="he-IL" sz="1400" kern="1200" dirty="0"/>
          </a:p>
        </p:txBody>
      </p:sp>
      <p:sp>
        <p:nvSpPr>
          <p:cNvPr id="49" name="צורה חופשית: צורה 48">
            <a:extLst>
              <a:ext uri="{FF2B5EF4-FFF2-40B4-BE49-F238E27FC236}">
                <a16:creationId xmlns:a16="http://schemas.microsoft.com/office/drawing/2014/main" id="{FF4E8775-2618-D840-ADB5-86A84A476D80}"/>
              </a:ext>
            </a:extLst>
          </p:cNvPr>
          <p:cNvSpPr/>
          <p:nvPr/>
        </p:nvSpPr>
        <p:spPr>
          <a:xfrm>
            <a:off x="9666011" y="4399552"/>
            <a:ext cx="1970249" cy="3118500"/>
          </a:xfrm>
          <a:custGeom>
            <a:avLst/>
            <a:gdLst>
              <a:gd name="connsiteX0" fmla="*/ 0 w 1970249"/>
              <a:gd name="connsiteY0" fmla="*/ 197025 h 3118500"/>
              <a:gd name="connsiteX1" fmla="*/ 197025 w 1970249"/>
              <a:gd name="connsiteY1" fmla="*/ 0 h 3118500"/>
              <a:gd name="connsiteX2" fmla="*/ 1773224 w 1970249"/>
              <a:gd name="connsiteY2" fmla="*/ 0 h 3118500"/>
              <a:gd name="connsiteX3" fmla="*/ 1970249 w 1970249"/>
              <a:gd name="connsiteY3" fmla="*/ 197025 h 3118500"/>
              <a:gd name="connsiteX4" fmla="*/ 1970249 w 1970249"/>
              <a:gd name="connsiteY4" fmla="*/ 2921475 h 3118500"/>
              <a:gd name="connsiteX5" fmla="*/ 1773224 w 1970249"/>
              <a:gd name="connsiteY5" fmla="*/ 3118500 h 3118500"/>
              <a:gd name="connsiteX6" fmla="*/ 197025 w 1970249"/>
              <a:gd name="connsiteY6" fmla="*/ 3118500 h 3118500"/>
              <a:gd name="connsiteX7" fmla="*/ 0 w 1970249"/>
              <a:gd name="connsiteY7" fmla="*/ 2921475 h 3118500"/>
              <a:gd name="connsiteX8" fmla="*/ 0 w 1970249"/>
              <a:gd name="connsiteY8" fmla="*/ 197025 h 311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0249" h="3118500">
                <a:moveTo>
                  <a:pt x="0" y="197025"/>
                </a:moveTo>
                <a:cubicBezTo>
                  <a:pt x="0" y="88211"/>
                  <a:pt x="88211" y="0"/>
                  <a:pt x="197025" y="0"/>
                </a:cubicBezTo>
                <a:lnTo>
                  <a:pt x="1773224" y="0"/>
                </a:lnTo>
                <a:cubicBezTo>
                  <a:pt x="1882038" y="0"/>
                  <a:pt x="1970249" y="88211"/>
                  <a:pt x="1970249" y="197025"/>
                </a:cubicBezTo>
                <a:lnTo>
                  <a:pt x="1970249" y="2921475"/>
                </a:lnTo>
                <a:cubicBezTo>
                  <a:pt x="1970249" y="3030289"/>
                  <a:pt x="1882038" y="3118500"/>
                  <a:pt x="1773224" y="3118500"/>
                </a:cubicBezTo>
                <a:lnTo>
                  <a:pt x="197025" y="3118500"/>
                </a:lnTo>
                <a:cubicBezTo>
                  <a:pt x="88211" y="3118500"/>
                  <a:pt x="0" y="3030289"/>
                  <a:pt x="0" y="2921475"/>
                </a:cubicBezTo>
                <a:lnTo>
                  <a:pt x="0" y="197025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7275" tIns="157275" rIns="157275" bIns="157275" numCol="1" spcCol="1270" anchor="t" anchorCtr="0">
            <a:noAutofit/>
          </a:bodyPr>
          <a:lstStyle/>
          <a:p>
            <a:pPr marL="114300" lvl="1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800" kern="1200" dirty="0"/>
              <a:t>Upload data to </a:t>
            </a:r>
            <a:r>
              <a:rPr lang="en-US" sz="1800" b="1" kern="1200" dirty="0"/>
              <a:t>Pinecone</a:t>
            </a:r>
            <a:r>
              <a:rPr lang="en-US" sz="1800" kern="1200" dirty="0"/>
              <a:t> to create a vector database.</a:t>
            </a:r>
            <a:endParaRPr lang="he-IL" sz="1800" kern="1200" dirty="0"/>
          </a:p>
          <a:p>
            <a:pPr marL="114300" lvl="1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800" kern="1200" dirty="0"/>
              <a:t>Generate embeddings directly for the specified transcript chunks.</a:t>
            </a:r>
          </a:p>
        </p:txBody>
      </p:sp>
      <p:sp>
        <p:nvSpPr>
          <p:cNvPr id="50" name="צורה חופשית: צורה 49">
            <a:extLst>
              <a:ext uri="{FF2B5EF4-FFF2-40B4-BE49-F238E27FC236}">
                <a16:creationId xmlns:a16="http://schemas.microsoft.com/office/drawing/2014/main" id="{0CACD17C-0DD5-E3C8-1567-3173AE5C2D43}"/>
              </a:ext>
            </a:extLst>
          </p:cNvPr>
          <p:cNvSpPr/>
          <p:nvPr/>
        </p:nvSpPr>
        <p:spPr>
          <a:xfrm>
            <a:off x="11417948" y="3935607"/>
            <a:ext cx="613327" cy="402754"/>
          </a:xfrm>
          <a:custGeom>
            <a:avLst/>
            <a:gdLst>
              <a:gd name="connsiteX0" fmla="*/ 0 w 613327"/>
              <a:gd name="connsiteY0" fmla="*/ 80551 h 402754"/>
              <a:gd name="connsiteX1" fmla="*/ 411950 w 613327"/>
              <a:gd name="connsiteY1" fmla="*/ 80551 h 402754"/>
              <a:gd name="connsiteX2" fmla="*/ 411950 w 613327"/>
              <a:gd name="connsiteY2" fmla="*/ 0 h 402754"/>
              <a:gd name="connsiteX3" fmla="*/ 613327 w 613327"/>
              <a:gd name="connsiteY3" fmla="*/ 201377 h 402754"/>
              <a:gd name="connsiteX4" fmla="*/ 411950 w 613327"/>
              <a:gd name="connsiteY4" fmla="*/ 402754 h 402754"/>
              <a:gd name="connsiteX5" fmla="*/ 411950 w 613327"/>
              <a:gd name="connsiteY5" fmla="*/ 322203 h 402754"/>
              <a:gd name="connsiteX6" fmla="*/ 0 w 613327"/>
              <a:gd name="connsiteY6" fmla="*/ 322203 h 402754"/>
              <a:gd name="connsiteX7" fmla="*/ 0 w 613327"/>
              <a:gd name="connsiteY7" fmla="*/ 80551 h 40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327" h="402754">
                <a:moveTo>
                  <a:pt x="0" y="80551"/>
                </a:moveTo>
                <a:lnTo>
                  <a:pt x="411950" y="80551"/>
                </a:lnTo>
                <a:lnTo>
                  <a:pt x="411950" y="0"/>
                </a:lnTo>
                <a:lnTo>
                  <a:pt x="613327" y="201377"/>
                </a:lnTo>
                <a:lnTo>
                  <a:pt x="411950" y="402754"/>
                </a:lnTo>
                <a:lnTo>
                  <a:pt x="411950" y="322203"/>
                </a:lnTo>
                <a:lnTo>
                  <a:pt x="0" y="322203"/>
                </a:lnTo>
                <a:lnTo>
                  <a:pt x="0" y="80551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0551" rIns="120826" bIns="80551" numCol="1" spcCol="1270" anchor="ctr" anchorCtr="0">
            <a:noAutofit/>
          </a:bodyPr>
          <a:lstStyle/>
          <a:p>
            <a:pPr marL="0" lvl="0" indent="0" algn="ctr" defTabSz="4889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he-IL" sz="1100" kern="1200"/>
          </a:p>
        </p:txBody>
      </p:sp>
      <p:sp>
        <p:nvSpPr>
          <p:cNvPr id="51" name="צורה חופשית: צורה 50">
            <a:extLst>
              <a:ext uri="{FF2B5EF4-FFF2-40B4-BE49-F238E27FC236}">
                <a16:creationId xmlns:a16="http://schemas.microsoft.com/office/drawing/2014/main" id="{90C91B6B-6BC3-B31E-BC00-FCF4200F9E86}"/>
              </a:ext>
            </a:extLst>
          </p:cNvPr>
          <p:cNvSpPr/>
          <p:nvPr/>
        </p:nvSpPr>
        <p:spPr>
          <a:xfrm>
            <a:off x="12285865" y="3874416"/>
            <a:ext cx="1617676" cy="787703"/>
          </a:xfrm>
          <a:custGeom>
            <a:avLst/>
            <a:gdLst>
              <a:gd name="connsiteX0" fmla="*/ 0 w 1617676"/>
              <a:gd name="connsiteY0" fmla="*/ 78770 h 787703"/>
              <a:gd name="connsiteX1" fmla="*/ 78770 w 1617676"/>
              <a:gd name="connsiteY1" fmla="*/ 0 h 787703"/>
              <a:gd name="connsiteX2" fmla="*/ 1538906 w 1617676"/>
              <a:gd name="connsiteY2" fmla="*/ 0 h 787703"/>
              <a:gd name="connsiteX3" fmla="*/ 1617676 w 1617676"/>
              <a:gd name="connsiteY3" fmla="*/ 78770 h 787703"/>
              <a:gd name="connsiteX4" fmla="*/ 1617676 w 1617676"/>
              <a:gd name="connsiteY4" fmla="*/ 708933 h 787703"/>
              <a:gd name="connsiteX5" fmla="*/ 1538906 w 1617676"/>
              <a:gd name="connsiteY5" fmla="*/ 787703 h 787703"/>
              <a:gd name="connsiteX6" fmla="*/ 78770 w 1617676"/>
              <a:gd name="connsiteY6" fmla="*/ 787703 h 787703"/>
              <a:gd name="connsiteX7" fmla="*/ 0 w 1617676"/>
              <a:gd name="connsiteY7" fmla="*/ 708933 h 787703"/>
              <a:gd name="connsiteX8" fmla="*/ 0 w 1617676"/>
              <a:gd name="connsiteY8" fmla="*/ 78770 h 78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7676" h="787703">
                <a:moveTo>
                  <a:pt x="0" y="78770"/>
                </a:moveTo>
                <a:cubicBezTo>
                  <a:pt x="0" y="35267"/>
                  <a:pt x="35267" y="0"/>
                  <a:pt x="78770" y="0"/>
                </a:cubicBezTo>
                <a:lnTo>
                  <a:pt x="1538906" y="0"/>
                </a:lnTo>
                <a:cubicBezTo>
                  <a:pt x="1582409" y="0"/>
                  <a:pt x="1617676" y="35267"/>
                  <a:pt x="1617676" y="78770"/>
                </a:cubicBezTo>
                <a:lnTo>
                  <a:pt x="1617676" y="708933"/>
                </a:lnTo>
                <a:cubicBezTo>
                  <a:pt x="1617676" y="752436"/>
                  <a:pt x="1582409" y="787703"/>
                  <a:pt x="1538906" y="787703"/>
                </a:cubicBezTo>
                <a:lnTo>
                  <a:pt x="78770" y="787703"/>
                </a:lnTo>
                <a:cubicBezTo>
                  <a:pt x="35267" y="787703"/>
                  <a:pt x="0" y="752436"/>
                  <a:pt x="0" y="708933"/>
                </a:cubicBezTo>
                <a:lnTo>
                  <a:pt x="0" y="7877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9568" rIns="99568" bIns="315908" numCol="1" spcCol="1270" anchor="t" anchorCtr="0">
            <a:noAutofit/>
          </a:bodyPr>
          <a:lstStyle/>
          <a:p>
            <a:pPr marL="0" lvl="0" indent="0" algn="l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/>
              <a:t>Application Development</a:t>
            </a:r>
            <a:endParaRPr lang="he-IL" sz="1400" kern="1200" dirty="0"/>
          </a:p>
        </p:txBody>
      </p:sp>
      <p:sp>
        <p:nvSpPr>
          <p:cNvPr id="52" name="צורה חופשית: צורה 51">
            <a:extLst>
              <a:ext uri="{FF2B5EF4-FFF2-40B4-BE49-F238E27FC236}">
                <a16:creationId xmlns:a16="http://schemas.microsoft.com/office/drawing/2014/main" id="{11027132-DE85-A5C0-8A2B-FEC68F26802A}"/>
              </a:ext>
            </a:extLst>
          </p:cNvPr>
          <p:cNvSpPr/>
          <p:nvPr/>
        </p:nvSpPr>
        <p:spPr>
          <a:xfrm>
            <a:off x="12617196" y="4399552"/>
            <a:ext cx="1970248" cy="3118500"/>
          </a:xfrm>
          <a:custGeom>
            <a:avLst/>
            <a:gdLst>
              <a:gd name="connsiteX0" fmla="*/ 0 w 1617676"/>
              <a:gd name="connsiteY0" fmla="*/ 161768 h 3118500"/>
              <a:gd name="connsiteX1" fmla="*/ 161768 w 1617676"/>
              <a:gd name="connsiteY1" fmla="*/ 0 h 3118500"/>
              <a:gd name="connsiteX2" fmla="*/ 1455908 w 1617676"/>
              <a:gd name="connsiteY2" fmla="*/ 0 h 3118500"/>
              <a:gd name="connsiteX3" fmla="*/ 1617676 w 1617676"/>
              <a:gd name="connsiteY3" fmla="*/ 161768 h 3118500"/>
              <a:gd name="connsiteX4" fmla="*/ 1617676 w 1617676"/>
              <a:gd name="connsiteY4" fmla="*/ 2956732 h 3118500"/>
              <a:gd name="connsiteX5" fmla="*/ 1455908 w 1617676"/>
              <a:gd name="connsiteY5" fmla="*/ 3118500 h 3118500"/>
              <a:gd name="connsiteX6" fmla="*/ 161768 w 1617676"/>
              <a:gd name="connsiteY6" fmla="*/ 3118500 h 3118500"/>
              <a:gd name="connsiteX7" fmla="*/ 0 w 1617676"/>
              <a:gd name="connsiteY7" fmla="*/ 2956732 h 3118500"/>
              <a:gd name="connsiteX8" fmla="*/ 0 w 1617676"/>
              <a:gd name="connsiteY8" fmla="*/ 161768 h 311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7676" h="3118500">
                <a:moveTo>
                  <a:pt x="0" y="161768"/>
                </a:moveTo>
                <a:cubicBezTo>
                  <a:pt x="0" y="72426"/>
                  <a:pt x="72426" y="0"/>
                  <a:pt x="161768" y="0"/>
                </a:cubicBezTo>
                <a:lnTo>
                  <a:pt x="1455908" y="0"/>
                </a:lnTo>
                <a:cubicBezTo>
                  <a:pt x="1545250" y="0"/>
                  <a:pt x="1617676" y="72426"/>
                  <a:pt x="1617676" y="161768"/>
                </a:cubicBezTo>
                <a:lnTo>
                  <a:pt x="1617676" y="2956732"/>
                </a:lnTo>
                <a:cubicBezTo>
                  <a:pt x="1617676" y="3046074"/>
                  <a:pt x="1545250" y="3118500"/>
                  <a:pt x="1455908" y="3118500"/>
                </a:cubicBezTo>
                <a:lnTo>
                  <a:pt x="161768" y="3118500"/>
                </a:lnTo>
                <a:cubicBezTo>
                  <a:pt x="72426" y="3118500"/>
                  <a:pt x="0" y="3046074"/>
                  <a:pt x="0" y="2956732"/>
                </a:cubicBezTo>
                <a:lnTo>
                  <a:pt x="0" y="161768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6948" tIns="146948" rIns="146948" bIns="146948" numCol="1" spcCol="1270" anchor="t" anchorCtr="0">
            <a:noAutofit/>
          </a:bodyPr>
          <a:lstStyle/>
          <a:p>
            <a:pPr marL="114300" lvl="1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800" kern="1200" dirty="0"/>
              <a:t>Build a </a:t>
            </a:r>
            <a:r>
              <a:rPr lang="en-US" sz="1800" b="1" kern="1200" dirty="0"/>
              <a:t>Streamlit</a:t>
            </a:r>
            <a:r>
              <a:rPr lang="en-US" sz="1800" kern="1200" dirty="0"/>
              <a:t> application to host the bot interface.</a:t>
            </a:r>
            <a:endParaRPr lang="he-IL" sz="1800" kern="1200" dirty="0"/>
          </a:p>
        </p:txBody>
      </p:sp>
      <p:sp>
        <p:nvSpPr>
          <p:cNvPr id="53" name="צורה חופשית: צורה 52">
            <a:extLst>
              <a:ext uri="{FF2B5EF4-FFF2-40B4-BE49-F238E27FC236}">
                <a16:creationId xmlns:a16="http://schemas.microsoft.com/office/drawing/2014/main" id="{C0CA9037-A081-FFF9-83D9-6D484BB794A8}"/>
              </a:ext>
            </a:extLst>
          </p:cNvPr>
          <p:cNvSpPr/>
          <p:nvPr/>
        </p:nvSpPr>
        <p:spPr>
          <a:xfrm>
            <a:off x="14148775" y="3935607"/>
            <a:ext cx="519896" cy="402754"/>
          </a:xfrm>
          <a:custGeom>
            <a:avLst/>
            <a:gdLst>
              <a:gd name="connsiteX0" fmla="*/ 0 w 519896"/>
              <a:gd name="connsiteY0" fmla="*/ 80551 h 402754"/>
              <a:gd name="connsiteX1" fmla="*/ 318519 w 519896"/>
              <a:gd name="connsiteY1" fmla="*/ 80551 h 402754"/>
              <a:gd name="connsiteX2" fmla="*/ 318519 w 519896"/>
              <a:gd name="connsiteY2" fmla="*/ 0 h 402754"/>
              <a:gd name="connsiteX3" fmla="*/ 519896 w 519896"/>
              <a:gd name="connsiteY3" fmla="*/ 201377 h 402754"/>
              <a:gd name="connsiteX4" fmla="*/ 318519 w 519896"/>
              <a:gd name="connsiteY4" fmla="*/ 402754 h 402754"/>
              <a:gd name="connsiteX5" fmla="*/ 318519 w 519896"/>
              <a:gd name="connsiteY5" fmla="*/ 322203 h 402754"/>
              <a:gd name="connsiteX6" fmla="*/ 0 w 519896"/>
              <a:gd name="connsiteY6" fmla="*/ 322203 h 402754"/>
              <a:gd name="connsiteX7" fmla="*/ 0 w 519896"/>
              <a:gd name="connsiteY7" fmla="*/ 80551 h 40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96" h="402754">
                <a:moveTo>
                  <a:pt x="0" y="80551"/>
                </a:moveTo>
                <a:lnTo>
                  <a:pt x="318519" y="80551"/>
                </a:lnTo>
                <a:lnTo>
                  <a:pt x="318519" y="0"/>
                </a:lnTo>
                <a:lnTo>
                  <a:pt x="519896" y="201377"/>
                </a:lnTo>
                <a:lnTo>
                  <a:pt x="318519" y="402754"/>
                </a:lnTo>
                <a:lnTo>
                  <a:pt x="318519" y="322203"/>
                </a:lnTo>
                <a:lnTo>
                  <a:pt x="0" y="322203"/>
                </a:lnTo>
                <a:lnTo>
                  <a:pt x="0" y="80551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0551" rIns="120826" bIns="80551" numCol="1" spcCol="1270" anchor="ctr" anchorCtr="0">
            <a:noAutofit/>
          </a:bodyPr>
          <a:lstStyle/>
          <a:p>
            <a:pPr marL="0" lvl="0" indent="0" algn="ctr" defTabSz="4889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he-IL" sz="1100" kern="1200"/>
          </a:p>
        </p:txBody>
      </p:sp>
      <p:sp>
        <p:nvSpPr>
          <p:cNvPr id="54" name="צורה חופשית: צורה 53">
            <a:extLst>
              <a:ext uri="{FF2B5EF4-FFF2-40B4-BE49-F238E27FC236}">
                <a16:creationId xmlns:a16="http://schemas.microsoft.com/office/drawing/2014/main" id="{E299485F-F7D5-FA7A-7425-67BCDB4ACF7D}"/>
              </a:ext>
            </a:extLst>
          </p:cNvPr>
          <p:cNvSpPr/>
          <p:nvPr/>
        </p:nvSpPr>
        <p:spPr>
          <a:xfrm>
            <a:off x="14884477" y="3874416"/>
            <a:ext cx="1617676" cy="787703"/>
          </a:xfrm>
          <a:custGeom>
            <a:avLst/>
            <a:gdLst>
              <a:gd name="connsiteX0" fmla="*/ 0 w 1617676"/>
              <a:gd name="connsiteY0" fmla="*/ 78770 h 787703"/>
              <a:gd name="connsiteX1" fmla="*/ 78770 w 1617676"/>
              <a:gd name="connsiteY1" fmla="*/ 0 h 787703"/>
              <a:gd name="connsiteX2" fmla="*/ 1538906 w 1617676"/>
              <a:gd name="connsiteY2" fmla="*/ 0 h 787703"/>
              <a:gd name="connsiteX3" fmla="*/ 1617676 w 1617676"/>
              <a:gd name="connsiteY3" fmla="*/ 78770 h 787703"/>
              <a:gd name="connsiteX4" fmla="*/ 1617676 w 1617676"/>
              <a:gd name="connsiteY4" fmla="*/ 708933 h 787703"/>
              <a:gd name="connsiteX5" fmla="*/ 1538906 w 1617676"/>
              <a:gd name="connsiteY5" fmla="*/ 787703 h 787703"/>
              <a:gd name="connsiteX6" fmla="*/ 78770 w 1617676"/>
              <a:gd name="connsiteY6" fmla="*/ 787703 h 787703"/>
              <a:gd name="connsiteX7" fmla="*/ 0 w 1617676"/>
              <a:gd name="connsiteY7" fmla="*/ 708933 h 787703"/>
              <a:gd name="connsiteX8" fmla="*/ 0 w 1617676"/>
              <a:gd name="connsiteY8" fmla="*/ 78770 h 78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7676" h="787703">
                <a:moveTo>
                  <a:pt x="0" y="78770"/>
                </a:moveTo>
                <a:cubicBezTo>
                  <a:pt x="0" y="35267"/>
                  <a:pt x="35267" y="0"/>
                  <a:pt x="78770" y="0"/>
                </a:cubicBezTo>
                <a:lnTo>
                  <a:pt x="1538906" y="0"/>
                </a:lnTo>
                <a:cubicBezTo>
                  <a:pt x="1582409" y="0"/>
                  <a:pt x="1617676" y="35267"/>
                  <a:pt x="1617676" y="78770"/>
                </a:cubicBezTo>
                <a:lnTo>
                  <a:pt x="1617676" y="708933"/>
                </a:lnTo>
                <a:cubicBezTo>
                  <a:pt x="1617676" y="752436"/>
                  <a:pt x="1582409" y="787703"/>
                  <a:pt x="1538906" y="787703"/>
                </a:cubicBezTo>
                <a:lnTo>
                  <a:pt x="78770" y="787703"/>
                </a:lnTo>
                <a:cubicBezTo>
                  <a:pt x="35267" y="787703"/>
                  <a:pt x="0" y="752436"/>
                  <a:pt x="0" y="708933"/>
                </a:cubicBezTo>
                <a:lnTo>
                  <a:pt x="0" y="7877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9568" rIns="99568" bIns="315908" numCol="1" spcCol="1270" anchor="t" anchorCtr="0">
            <a:noAutofit/>
          </a:bodyPr>
          <a:lstStyle/>
          <a:p>
            <a:pPr marL="0" lvl="0" indent="0" algn="l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Telegram Bot Creation</a:t>
            </a:r>
            <a:endParaRPr lang="he-IL" sz="1400" kern="1200" dirty="0"/>
          </a:p>
        </p:txBody>
      </p:sp>
      <p:sp>
        <p:nvSpPr>
          <p:cNvPr id="55" name="צורה חופשית: צורה 54">
            <a:extLst>
              <a:ext uri="{FF2B5EF4-FFF2-40B4-BE49-F238E27FC236}">
                <a16:creationId xmlns:a16="http://schemas.microsoft.com/office/drawing/2014/main" id="{E0F398C0-C336-A81E-6D00-C22B01707CE8}"/>
              </a:ext>
            </a:extLst>
          </p:cNvPr>
          <p:cNvSpPr/>
          <p:nvPr/>
        </p:nvSpPr>
        <p:spPr>
          <a:xfrm>
            <a:off x="15215809" y="4399552"/>
            <a:ext cx="2131946" cy="3118500"/>
          </a:xfrm>
          <a:custGeom>
            <a:avLst/>
            <a:gdLst>
              <a:gd name="connsiteX0" fmla="*/ 0 w 1617676"/>
              <a:gd name="connsiteY0" fmla="*/ 161768 h 3118500"/>
              <a:gd name="connsiteX1" fmla="*/ 161768 w 1617676"/>
              <a:gd name="connsiteY1" fmla="*/ 0 h 3118500"/>
              <a:gd name="connsiteX2" fmla="*/ 1455908 w 1617676"/>
              <a:gd name="connsiteY2" fmla="*/ 0 h 3118500"/>
              <a:gd name="connsiteX3" fmla="*/ 1617676 w 1617676"/>
              <a:gd name="connsiteY3" fmla="*/ 161768 h 3118500"/>
              <a:gd name="connsiteX4" fmla="*/ 1617676 w 1617676"/>
              <a:gd name="connsiteY4" fmla="*/ 2956732 h 3118500"/>
              <a:gd name="connsiteX5" fmla="*/ 1455908 w 1617676"/>
              <a:gd name="connsiteY5" fmla="*/ 3118500 h 3118500"/>
              <a:gd name="connsiteX6" fmla="*/ 161768 w 1617676"/>
              <a:gd name="connsiteY6" fmla="*/ 3118500 h 3118500"/>
              <a:gd name="connsiteX7" fmla="*/ 0 w 1617676"/>
              <a:gd name="connsiteY7" fmla="*/ 2956732 h 3118500"/>
              <a:gd name="connsiteX8" fmla="*/ 0 w 1617676"/>
              <a:gd name="connsiteY8" fmla="*/ 161768 h 311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7676" h="3118500">
                <a:moveTo>
                  <a:pt x="0" y="161768"/>
                </a:moveTo>
                <a:cubicBezTo>
                  <a:pt x="0" y="72426"/>
                  <a:pt x="72426" y="0"/>
                  <a:pt x="161768" y="0"/>
                </a:cubicBezTo>
                <a:lnTo>
                  <a:pt x="1455908" y="0"/>
                </a:lnTo>
                <a:cubicBezTo>
                  <a:pt x="1545250" y="0"/>
                  <a:pt x="1617676" y="72426"/>
                  <a:pt x="1617676" y="161768"/>
                </a:cubicBezTo>
                <a:lnTo>
                  <a:pt x="1617676" y="2956732"/>
                </a:lnTo>
                <a:cubicBezTo>
                  <a:pt x="1617676" y="3046074"/>
                  <a:pt x="1545250" y="3118500"/>
                  <a:pt x="1455908" y="3118500"/>
                </a:cubicBezTo>
                <a:lnTo>
                  <a:pt x="161768" y="3118500"/>
                </a:lnTo>
                <a:cubicBezTo>
                  <a:pt x="72426" y="3118500"/>
                  <a:pt x="0" y="3046074"/>
                  <a:pt x="0" y="2956732"/>
                </a:cubicBezTo>
                <a:lnTo>
                  <a:pt x="0" y="161768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6948" tIns="146948" rIns="146948" bIns="146948" numCol="1" spcCol="1270" anchor="t" anchorCtr="0">
            <a:noAutofit/>
          </a:bodyPr>
          <a:lstStyle/>
          <a:p>
            <a:pPr marL="114300" lvl="1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800" kern="1200" dirty="0"/>
              <a:t>Wrap the process with </a:t>
            </a:r>
            <a:r>
              <a:rPr lang="en-US" sz="1800" b="1" kern="1200" dirty="0" err="1"/>
              <a:t>FastAPI</a:t>
            </a:r>
            <a:r>
              <a:rPr lang="en-US" sz="1800" kern="1200" dirty="0"/>
              <a:t>.</a:t>
            </a:r>
            <a:endParaRPr lang="he-IL" sz="1800" kern="1200" dirty="0"/>
          </a:p>
          <a:p>
            <a:pPr marL="114300" lvl="1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800" kern="1200" dirty="0"/>
              <a:t>Deploy to Render and integrate with </a:t>
            </a:r>
            <a:r>
              <a:rPr lang="en-US" sz="1800" b="1" kern="1200" dirty="0"/>
              <a:t>Telegram</a:t>
            </a:r>
            <a:r>
              <a:rPr lang="en-US" sz="1800" kern="1200" dirty="0"/>
              <a:t> to create the bot</a:t>
            </a:r>
            <a:r>
              <a:rPr lang="en-US" sz="1400" kern="1200"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>
          <a:extLst>
            <a:ext uri="{FF2B5EF4-FFF2-40B4-BE49-F238E27FC236}">
              <a16:creationId xmlns:a16="http://schemas.microsoft.com/office/drawing/2014/main" id="{C1082918-8077-D98A-A63F-9332785B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0" name="Google Shape;930;p17">
            <a:extLst>
              <a:ext uri="{FF2B5EF4-FFF2-40B4-BE49-F238E27FC236}">
                <a16:creationId xmlns:a16="http://schemas.microsoft.com/office/drawing/2014/main" id="{053F9393-C2B7-63EC-4E31-F625D4A16CA0}"/>
              </a:ext>
            </a:extLst>
          </p:cNvPr>
          <p:cNvGrpSpPr/>
          <p:nvPr/>
        </p:nvGrpSpPr>
        <p:grpSpPr>
          <a:xfrm rot="10800000">
            <a:off x="-118" y="-66"/>
            <a:ext cx="18288118" cy="10431728"/>
            <a:chOff x="0" y="-38100"/>
            <a:chExt cx="4816592" cy="2747433"/>
          </a:xfrm>
        </p:grpSpPr>
        <p:sp>
          <p:nvSpPr>
            <p:cNvPr id="931" name="Google Shape;931;p17">
              <a:extLst>
                <a:ext uri="{FF2B5EF4-FFF2-40B4-BE49-F238E27FC236}">
                  <a16:creationId xmlns:a16="http://schemas.microsoft.com/office/drawing/2014/main" id="{5E4B0671-5AE1-3B39-9CC2-01475FBCF2D5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932" name="Google Shape;932;p17">
              <a:extLst>
                <a:ext uri="{FF2B5EF4-FFF2-40B4-BE49-F238E27FC236}">
                  <a16:creationId xmlns:a16="http://schemas.microsoft.com/office/drawing/2014/main" id="{DF0E1511-AD23-B06F-FE5B-8A5A62BF1743}"/>
                </a:ext>
              </a:extLst>
            </p:cNvPr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33" name="Google Shape;933;p17">
            <a:extLst>
              <a:ext uri="{FF2B5EF4-FFF2-40B4-BE49-F238E27FC236}">
                <a16:creationId xmlns:a16="http://schemas.microsoft.com/office/drawing/2014/main" id="{960B9494-515F-F127-6DA0-8DD41495A5D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2792" y="129613"/>
            <a:ext cx="1259408" cy="659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7">
            <a:extLst>
              <a:ext uri="{FF2B5EF4-FFF2-40B4-BE49-F238E27FC236}">
                <a16:creationId xmlns:a16="http://schemas.microsoft.com/office/drawing/2014/main" id="{07AB61A3-0771-D573-F815-729A758E1C4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95340" y="-66"/>
            <a:ext cx="22685906" cy="102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17">
            <a:extLst>
              <a:ext uri="{FF2B5EF4-FFF2-40B4-BE49-F238E27FC236}">
                <a16:creationId xmlns:a16="http://schemas.microsoft.com/office/drawing/2014/main" id="{41F65614-64DA-A534-5A2A-CAE8A1E00B90}"/>
              </a:ext>
            </a:extLst>
          </p:cNvPr>
          <p:cNvSpPr/>
          <p:nvPr/>
        </p:nvSpPr>
        <p:spPr>
          <a:xfrm>
            <a:off x="-9155549" y="-3063318"/>
            <a:ext cx="19307741" cy="19307741"/>
          </a:xfrm>
          <a:custGeom>
            <a:avLst/>
            <a:gdLst/>
            <a:ahLst/>
            <a:cxnLst/>
            <a:rect l="l" t="t" r="r" b="b"/>
            <a:pathLst>
              <a:path w="19307741" h="19307741" extrusionOk="0">
                <a:moveTo>
                  <a:pt x="0" y="0"/>
                </a:moveTo>
                <a:lnTo>
                  <a:pt x="19307741" y="0"/>
                </a:lnTo>
                <a:lnTo>
                  <a:pt x="19307741" y="19307741"/>
                </a:lnTo>
                <a:lnTo>
                  <a:pt x="0" y="19307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0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944" name="Google Shape;944;p17">
            <a:extLst>
              <a:ext uri="{FF2B5EF4-FFF2-40B4-BE49-F238E27FC236}">
                <a16:creationId xmlns:a16="http://schemas.microsoft.com/office/drawing/2014/main" id="{550B2ECE-2E48-BE51-0AA5-E6E33FDCFBD1}"/>
              </a:ext>
            </a:extLst>
          </p:cNvPr>
          <p:cNvGrpSpPr/>
          <p:nvPr/>
        </p:nvGrpSpPr>
        <p:grpSpPr>
          <a:xfrm>
            <a:off x="10350625" y="9787762"/>
            <a:ext cx="3114596" cy="80027"/>
            <a:chOff x="0" y="0"/>
            <a:chExt cx="4152794" cy="106703"/>
          </a:xfrm>
        </p:grpSpPr>
        <p:grpSp>
          <p:nvGrpSpPr>
            <p:cNvPr id="945" name="Google Shape;945;p17">
              <a:extLst>
                <a:ext uri="{FF2B5EF4-FFF2-40B4-BE49-F238E27FC236}">
                  <a16:creationId xmlns:a16="http://schemas.microsoft.com/office/drawing/2014/main" id="{0E0B9A0F-F6B3-6F8B-394B-5931652F8CEA}"/>
                </a:ext>
              </a:extLst>
            </p:cNvPr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946" name="Google Shape;946;p17">
                <a:extLst>
                  <a:ext uri="{FF2B5EF4-FFF2-40B4-BE49-F238E27FC236}">
                    <a16:creationId xmlns:a16="http://schemas.microsoft.com/office/drawing/2014/main" id="{6D1744D2-E022-E6E0-BAF7-C871C5C1E6B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7">
                <a:extLst>
                  <a:ext uri="{FF2B5EF4-FFF2-40B4-BE49-F238E27FC236}">
                    <a16:creationId xmlns:a16="http://schemas.microsoft.com/office/drawing/2014/main" id="{5B8635EF-CA80-C883-127B-886B69076D64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8" name="Google Shape;948;p17">
              <a:extLst>
                <a:ext uri="{FF2B5EF4-FFF2-40B4-BE49-F238E27FC236}">
                  <a16:creationId xmlns:a16="http://schemas.microsoft.com/office/drawing/2014/main" id="{D40A924F-F192-9B8A-7D4A-C39C0E5D170F}"/>
                </a:ext>
              </a:extLst>
            </p:cNvPr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949" name="Google Shape;949;p17">
                <a:extLst>
                  <a:ext uri="{FF2B5EF4-FFF2-40B4-BE49-F238E27FC236}">
                    <a16:creationId xmlns:a16="http://schemas.microsoft.com/office/drawing/2014/main" id="{2A120FB8-E9A2-D197-F1A0-E96C23A13E6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7">
                <a:extLst>
                  <a:ext uri="{FF2B5EF4-FFF2-40B4-BE49-F238E27FC236}">
                    <a16:creationId xmlns:a16="http://schemas.microsoft.com/office/drawing/2014/main" id="{5A5488AE-5F3A-A8AC-765B-01DEFD03C980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1" name="Google Shape;951;p17">
              <a:extLst>
                <a:ext uri="{FF2B5EF4-FFF2-40B4-BE49-F238E27FC236}">
                  <a16:creationId xmlns:a16="http://schemas.microsoft.com/office/drawing/2014/main" id="{65573859-3718-BCCC-4C29-A8CDD5D67F72}"/>
                </a:ext>
              </a:extLst>
            </p:cNvPr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952" name="Google Shape;952;p17">
                <a:extLst>
                  <a:ext uri="{FF2B5EF4-FFF2-40B4-BE49-F238E27FC236}">
                    <a16:creationId xmlns:a16="http://schemas.microsoft.com/office/drawing/2014/main" id="{509BF74D-91A2-218A-BEFE-662EB66A1E8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7">
                <a:extLst>
                  <a:ext uri="{FF2B5EF4-FFF2-40B4-BE49-F238E27FC236}">
                    <a16:creationId xmlns:a16="http://schemas.microsoft.com/office/drawing/2014/main" id="{B79BA73C-FA45-6572-4ED8-0954E288978A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4" name="Google Shape;954;p17">
              <a:extLst>
                <a:ext uri="{FF2B5EF4-FFF2-40B4-BE49-F238E27FC236}">
                  <a16:creationId xmlns:a16="http://schemas.microsoft.com/office/drawing/2014/main" id="{F3F48C1F-C86F-012B-440A-D324E978A93B}"/>
                </a:ext>
              </a:extLst>
            </p:cNvPr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955" name="Google Shape;955;p17">
                <a:extLst>
                  <a:ext uri="{FF2B5EF4-FFF2-40B4-BE49-F238E27FC236}">
                    <a16:creationId xmlns:a16="http://schemas.microsoft.com/office/drawing/2014/main" id="{8A3EBBDD-4B0F-FA2A-4DF6-A883398B3EA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7">
                <a:extLst>
                  <a:ext uri="{FF2B5EF4-FFF2-40B4-BE49-F238E27FC236}">
                    <a16:creationId xmlns:a16="http://schemas.microsoft.com/office/drawing/2014/main" id="{EB687DA1-7C39-8096-97FB-03C7FE93D60A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7" name="Google Shape;957;p17">
              <a:extLst>
                <a:ext uri="{FF2B5EF4-FFF2-40B4-BE49-F238E27FC236}">
                  <a16:creationId xmlns:a16="http://schemas.microsoft.com/office/drawing/2014/main" id="{79F6309E-1F75-B8F0-0312-5433CE384686}"/>
                </a:ext>
              </a:extLst>
            </p:cNvPr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958" name="Google Shape;958;p17">
                <a:extLst>
                  <a:ext uri="{FF2B5EF4-FFF2-40B4-BE49-F238E27FC236}">
                    <a16:creationId xmlns:a16="http://schemas.microsoft.com/office/drawing/2014/main" id="{30FE5E15-76CE-D5E1-CD1E-BCE6074F46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7">
                <a:extLst>
                  <a:ext uri="{FF2B5EF4-FFF2-40B4-BE49-F238E27FC236}">
                    <a16:creationId xmlns:a16="http://schemas.microsoft.com/office/drawing/2014/main" id="{14D21ECD-E2BD-84BF-8883-AAD24D5F9F64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0" name="Google Shape;960;p17">
              <a:extLst>
                <a:ext uri="{FF2B5EF4-FFF2-40B4-BE49-F238E27FC236}">
                  <a16:creationId xmlns:a16="http://schemas.microsoft.com/office/drawing/2014/main" id="{147B8003-7C46-1F4E-55F7-1A2FA3C1C834}"/>
                </a:ext>
              </a:extLst>
            </p:cNvPr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961" name="Google Shape;961;p17">
                <a:extLst>
                  <a:ext uri="{FF2B5EF4-FFF2-40B4-BE49-F238E27FC236}">
                    <a16:creationId xmlns:a16="http://schemas.microsoft.com/office/drawing/2014/main" id="{246A5036-6F82-BCA4-4046-4216F779E1B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7">
                <a:extLst>
                  <a:ext uri="{FF2B5EF4-FFF2-40B4-BE49-F238E27FC236}">
                    <a16:creationId xmlns:a16="http://schemas.microsoft.com/office/drawing/2014/main" id="{4E17CB47-93E2-C825-BFA6-A689EC0C386A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3" name="Google Shape;963;p17">
              <a:extLst>
                <a:ext uri="{FF2B5EF4-FFF2-40B4-BE49-F238E27FC236}">
                  <a16:creationId xmlns:a16="http://schemas.microsoft.com/office/drawing/2014/main" id="{DE90AC83-A48D-C6D4-321C-A7D512702B03}"/>
                </a:ext>
              </a:extLst>
            </p:cNvPr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964" name="Google Shape;964;p17">
                <a:extLst>
                  <a:ext uri="{FF2B5EF4-FFF2-40B4-BE49-F238E27FC236}">
                    <a16:creationId xmlns:a16="http://schemas.microsoft.com/office/drawing/2014/main" id="{F8A020BD-E9F9-6382-197C-E40BB12BC23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7">
                <a:extLst>
                  <a:ext uri="{FF2B5EF4-FFF2-40B4-BE49-F238E27FC236}">
                    <a16:creationId xmlns:a16="http://schemas.microsoft.com/office/drawing/2014/main" id="{574EAE52-CEDF-A09F-F21C-5CECB972CE68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6" name="Google Shape;966;p17">
              <a:extLst>
                <a:ext uri="{FF2B5EF4-FFF2-40B4-BE49-F238E27FC236}">
                  <a16:creationId xmlns:a16="http://schemas.microsoft.com/office/drawing/2014/main" id="{373A2AB5-1D68-F555-3161-33B688FBC583}"/>
                </a:ext>
              </a:extLst>
            </p:cNvPr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967" name="Google Shape;967;p17">
                <a:extLst>
                  <a:ext uri="{FF2B5EF4-FFF2-40B4-BE49-F238E27FC236}">
                    <a16:creationId xmlns:a16="http://schemas.microsoft.com/office/drawing/2014/main" id="{381E18F3-9A0E-F45F-4FFB-C02651EB52E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7">
                <a:extLst>
                  <a:ext uri="{FF2B5EF4-FFF2-40B4-BE49-F238E27FC236}">
                    <a16:creationId xmlns:a16="http://schemas.microsoft.com/office/drawing/2014/main" id="{BA00BCB5-4E35-A3DF-328B-CE0E1C8FA0CD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9" name="Google Shape;969;p17">
              <a:extLst>
                <a:ext uri="{FF2B5EF4-FFF2-40B4-BE49-F238E27FC236}">
                  <a16:creationId xmlns:a16="http://schemas.microsoft.com/office/drawing/2014/main" id="{8CD70310-E9CD-0439-77EC-6EC65B4432E8}"/>
                </a:ext>
              </a:extLst>
            </p:cNvPr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970" name="Google Shape;970;p17">
                <a:extLst>
                  <a:ext uri="{FF2B5EF4-FFF2-40B4-BE49-F238E27FC236}">
                    <a16:creationId xmlns:a16="http://schemas.microsoft.com/office/drawing/2014/main" id="{61C16275-AE31-DBDE-E7BE-959B3D86860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17">
                <a:extLst>
                  <a:ext uri="{FF2B5EF4-FFF2-40B4-BE49-F238E27FC236}">
                    <a16:creationId xmlns:a16="http://schemas.microsoft.com/office/drawing/2014/main" id="{A32DC61A-5FBD-5B74-11AB-43C3388A7CD3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2" name="Google Shape;972;p17">
              <a:extLst>
                <a:ext uri="{FF2B5EF4-FFF2-40B4-BE49-F238E27FC236}">
                  <a16:creationId xmlns:a16="http://schemas.microsoft.com/office/drawing/2014/main" id="{5F107D0B-69C6-08E9-683E-DCA0F92F4721}"/>
                </a:ext>
              </a:extLst>
            </p:cNvPr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973" name="Google Shape;973;p17">
                <a:extLst>
                  <a:ext uri="{FF2B5EF4-FFF2-40B4-BE49-F238E27FC236}">
                    <a16:creationId xmlns:a16="http://schemas.microsoft.com/office/drawing/2014/main" id="{8B82A64F-F559-98B4-E420-D0E3A270050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17">
                <a:extLst>
                  <a:ext uri="{FF2B5EF4-FFF2-40B4-BE49-F238E27FC236}">
                    <a16:creationId xmlns:a16="http://schemas.microsoft.com/office/drawing/2014/main" id="{46FD01F3-1219-4FF3-EAAF-9F22FB64FF5D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975" name="Google Shape;975;p17">
            <a:extLst>
              <a:ext uri="{FF2B5EF4-FFF2-40B4-BE49-F238E27FC236}">
                <a16:creationId xmlns:a16="http://schemas.microsoft.com/office/drawing/2014/main" id="{EB95B13A-47D8-5D95-2A06-D051D35CF73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761959" y="1716249"/>
            <a:ext cx="5788609" cy="23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7">
            <a:extLst>
              <a:ext uri="{FF2B5EF4-FFF2-40B4-BE49-F238E27FC236}">
                <a16:creationId xmlns:a16="http://schemas.microsoft.com/office/drawing/2014/main" id="{5893E36A-228E-16C6-2FE8-567B4815512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78325" y="8388100"/>
            <a:ext cx="5508824" cy="16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74;p14">
            <a:extLst>
              <a:ext uri="{FF2B5EF4-FFF2-40B4-BE49-F238E27FC236}">
                <a16:creationId xmlns:a16="http://schemas.microsoft.com/office/drawing/2014/main" id="{3288DBA7-D85B-6CDD-B229-F71939FFFF0C}"/>
              </a:ext>
            </a:extLst>
          </p:cNvPr>
          <p:cNvSpPr txBox="1"/>
          <p:nvPr/>
        </p:nvSpPr>
        <p:spPr>
          <a:xfrm>
            <a:off x="1399799" y="956098"/>
            <a:ext cx="11826279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i="0" u="none" strike="noStrike" cap="none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How It Works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3A3C71D5-4C40-FCDF-BDAC-44A82E8F9258}"/>
              </a:ext>
            </a:extLst>
          </p:cNvPr>
          <p:cNvSpPr/>
          <p:nvPr/>
        </p:nvSpPr>
        <p:spPr>
          <a:xfrm>
            <a:off x="580250" y="2124099"/>
            <a:ext cx="5453773" cy="4490120"/>
          </a:xfrm>
          <a:prstGeom prst="leftCircularArrow">
            <a:avLst>
              <a:gd name="adj1" fmla="val 5338"/>
              <a:gd name="adj2" fmla="val 692827"/>
              <a:gd name="adj3" fmla="val 2468338"/>
              <a:gd name="adj4" fmla="val 8192712"/>
              <a:gd name="adj5" fmla="val 6227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צורה חופשית: צורה 9">
            <a:extLst>
              <a:ext uri="{FF2B5EF4-FFF2-40B4-BE49-F238E27FC236}">
                <a16:creationId xmlns:a16="http://schemas.microsoft.com/office/drawing/2014/main" id="{FA3B48CA-0A91-6828-5E50-06A436A26DF7}"/>
              </a:ext>
            </a:extLst>
          </p:cNvPr>
          <p:cNvSpPr/>
          <p:nvPr/>
        </p:nvSpPr>
        <p:spPr>
          <a:xfrm>
            <a:off x="1273433" y="4775432"/>
            <a:ext cx="2086983" cy="829924"/>
          </a:xfrm>
          <a:custGeom>
            <a:avLst/>
            <a:gdLst>
              <a:gd name="connsiteX0" fmla="*/ 0 w 2086983"/>
              <a:gd name="connsiteY0" fmla="*/ 82992 h 829924"/>
              <a:gd name="connsiteX1" fmla="*/ 82992 w 2086983"/>
              <a:gd name="connsiteY1" fmla="*/ 0 h 829924"/>
              <a:gd name="connsiteX2" fmla="*/ 2003991 w 2086983"/>
              <a:gd name="connsiteY2" fmla="*/ 0 h 829924"/>
              <a:gd name="connsiteX3" fmla="*/ 2086983 w 2086983"/>
              <a:gd name="connsiteY3" fmla="*/ 82992 h 829924"/>
              <a:gd name="connsiteX4" fmla="*/ 2086983 w 2086983"/>
              <a:gd name="connsiteY4" fmla="*/ 746932 h 829924"/>
              <a:gd name="connsiteX5" fmla="*/ 2003991 w 2086983"/>
              <a:gd name="connsiteY5" fmla="*/ 829924 h 829924"/>
              <a:gd name="connsiteX6" fmla="*/ 82992 w 2086983"/>
              <a:gd name="connsiteY6" fmla="*/ 829924 h 829924"/>
              <a:gd name="connsiteX7" fmla="*/ 0 w 2086983"/>
              <a:gd name="connsiteY7" fmla="*/ 746932 h 829924"/>
              <a:gd name="connsiteX8" fmla="*/ 0 w 2086983"/>
              <a:gd name="connsiteY8" fmla="*/ 82992 h 82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6983" h="829924">
                <a:moveTo>
                  <a:pt x="0" y="82992"/>
                </a:moveTo>
                <a:cubicBezTo>
                  <a:pt x="0" y="37157"/>
                  <a:pt x="37157" y="0"/>
                  <a:pt x="82992" y="0"/>
                </a:cubicBezTo>
                <a:lnTo>
                  <a:pt x="2003991" y="0"/>
                </a:lnTo>
                <a:cubicBezTo>
                  <a:pt x="2049826" y="0"/>
                  <a:pt x="2086983" y="37157"/>
                  <a:pt x="2086983" y="82992"/>
                </a:cubicBezTo>
                <a:lnTo>
                  <a:pt x="2086983" y="746932"/>
                </a:lnTo>
                <a:cubicBezTo>
                  <a:pt x="2086983" y="792767"/>
                  <a:pt x="2049826" y="829924"/>
                  <a:pt x="2003991" y="829924"/>
                </a:cubicBezTo>
                <a:lnTo>
                  <a:pt x="82992" y="829924"/>
                </a:lnTo>
                <a:cubicBezTo>
                  <a:pt x="37157" y="829924"/>
                  <a:pt x="0" y="792767"/>
                  <a:pt x="0" y="746932"/>
                </a:cubicBezTo>
                <a:lnTo>
                  <a:pt x="0" y="82992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743" tIns="58598" rIns="75743" bIns="58598" numCol="1" spcCol="1270" anchor="ctr" anchorCtr="0">
            <a:noAutofit/>
          </a:bodyPr>
          <a:lstStyle/>
          <a:p>
            <a:pPr lvl="0" algn="ctr"/>
            <a:r>
              <a:rPr lang="en-US" sz="2800" b="1" dirty="0"/>
              <a:t>User Question</a:t>
            </a:r>
            <a:endParaRPr lang="he-IL" sz="2800" dirty="0"/>
          </a:p>
        </p:txBody>
      </p:sp>
      <p:sp>
        <p:nvSpPr>
          <p:cNvPr id="12" name="חץ: מעגלי 11">
            <a:extLst>
              <a:ext uri="{FF2B5EF4-FFF2-40B4-BE49-F238E27FC236}">
                <a16:creationId xmlns:a16="http://schemas.microsoft.com/office/drawing/2014/main" id="{80219C5B-82A4-DD69-3005-F0179F7AF62F}"/>
              </a:ext>
            </a:extLst>
          </p:cNvPr>
          <p:cNvSpPr/>
          <p:nvPr/>
        </p:nvSpPr>
        <p:spPr>
          <a:xfrm>
            <a:off x="5365300" y="3357976"/>
            <a:ext cx="3613863" cy="3619070"/>
          </a:xfrm>
          <a:prstGeom prst="circularArrow">
            <a:avLst>
              <a:gd name="adj1" fmla="val 4895"/>
              <a:gd name="adj2" fmla="val 1040050"/>
              <a:gd name="adj3" fmla="val 19196097"/>
              <a:gd name="adj4" fmla="val 12575511"/>
              <a:gd name="adj5" fmla="val 5711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Shape 14">
            <a:extLst>
              <a:ext uri="{FF2B5EF4-FFF2-40B4-BE49-F238E27FC236}">
                <a16:creationId xmlns:a16="http://schemas.microsoft.com/office/drawing/2014/main" id="{F7D6E7B7-8223-F9F6-2CAC-2FB0207B1307}"/>
              </a:ext>
            </a:extLst>
          </p:cNvPr>
          <p:cNvSpPr/>
          <p:nvPr/>
        </p:nvSpPr>
        <p:spPr>
          <a:xfrm>
            <a:off x="9575560" y="4646768"/>
            <a:ext cx="3297592" cy="3098844"/>
          </a:xfrm>
          <a:prstGeom prst="leftCircularArrow">
            <a:avLst>
              <a:gd name="adj1" fmla="val 3298"/>
              <a:gd name="adj2" fmla="val 692827"/>
              <a:gd name="adj3" fmla="val 3042252"/>
              <a:gd name="adj4" fmla="val 11415906"/>
              <a:gd name="adj5" fmla="val 10252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חץ: מעגלי 17">
            <a:extLst>
              <a:ext uri="{FF2B5EF4-FFF2-40B4-BE49-F238E27FC236}">
                <a16:creationId xmlns:a16="http://schemas.microsoft.com/office/drawing/2014/main" id="{B1E88A5C-31C4-C73E-84A2-46D0F9F83610}"/>
              </a:ext>
            </a:extLst>
          </p:cNvPr>
          <p:cNvSpPr/>
          <p:nvPr/>
        </p:nvSpPr>
        <p:spPr>
          <a:xfrm>
            <a:off x="12233009" y="3974442"/>
            <a:ext cx="3352021" cy="3134788"/>
          </a:xfrm>
          <a:prstGeom prst="circularArrow">
            <a:avLst>
              <a:gd name="adj1" fmla="val 4895"/>
              <a:gd name="adj2" fmla="val 628392"/>
              <a:gd name="adj3" fmla="val 19196097"/>
              <a:gd name="adj4" fmla="val 12231834"/>
              <a:gd name="adj5" fmla="val 5711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6148" name="Picture 4" descr="‪To Get the Most Out of Your Team, Ask Better Questions - Business HorsePower‬‏">
            <a:extLst>
              <a:ext uri="{FF2B5EF4-FFF2-40B4-BE49-F238E27FC236}">
                <a16:creationId xmlns:a16="http://schemas.microsoft.com/office/drawing/2014/main" id="{F022C0E1-EF82-647E-DD73-20AC75B47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333" b="89778" l="9778" r="89778">
                        <a14:foregroundMark x1="38667" y1="72889" x2="38667" y2="72889"/>
                        <a14:foregroundMark x1="43111" y1="9333" x2="43111" y2="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236" y="381684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‪Search Icon Vector Design Illustration Search Vector Flat Icon Symbol For  Website Mobile Logo Graphic Elements App Ui Stock Illustration - Download  Image Now - iStock‬‏">
            <a:extLst>
              <a:ext uri="{FF2B5EF4-FFF2-40B4-BE49-F238E27FC236}">
                <a16:creationId xmlns:a16="http://schemas.microsoft.com/office/drawing/2014/main" id="{33470894-7DF4-AE3B-5F03-F9A8CE57E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480" y="390163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צורה חופשית: צורה 3">
            <a:extLst>
              <a:ext uri="{FF2B5EF4-FFF2-40B4-BE49-F238E27FC236}">
                <a16:creationId xmlns:a16="http://schemas.microsoft.com/office/drawing/2014/main" id="{5C3E52D8-98A4-6F93-CE20-E8F213CED4A7}"/>
              </a:ext>
            </a:extLst>
          </p:cNvPr>
          <p:cNvSpPr/>
          <p:nvPr/>
        </p:nvSpPr>
        <p:spPr>
          <a:xfrm>
            <a:off x="5504361" y="4547825"/>
            <a:ext cx="2086983" cy="829924"/>
          </a:xfrm>
          <a:custGeom>
            <a:avLst/>
            <a:gdLst>
              <a:gd name="connsiteX0" fmla="*/ 0 w 2086983"/>
              <a:gd name="connsiteY0" fmla="*/ 82992 h 829924"/>
              <a:gd name="connsiteX1" fmla="*/ 82992 w 2086983"/>
              <a:gd name="connsiteY1" fmla="*/ 0 h 829924"/>
              <a:gd name="connsiteX2" fmla="*/ 2003991 w 2086983"/>
              <a:gd name="connsiteY2" fmla="*/ 0 h 829924"/>
              <a:gd name="connsiteX3" fmla="*/ 2086983 w 2086983"/>
              <a:gd name="connsiteY3" fmla="*/ 82992 h 829924"/>
              <a:gd name="connsiteX4" fmla="*/ 2086983 w 2086983"/>
              <a:gd name="connsiteY4" fmla="*/ 746932 h 829924"/>
              <a:gd name="connsiteX5" fmla="*/ 2003991 w 2086983"/>
              <a:gd name="connsiteY5" fmla="*/ 829924 h 829924"/>
              <a:gd name="connsiteX6" fmla="*/ 82992 w 2086983"/>
              <a:gd name="connsiteY6" fmla="*/ 829924 h 829924"/>
              <a:gd name="connsiteX7" fmla="*/ 0 w 2086983"/>
              <a:gd name="connsiteY7" fmla="*/ 746932 h 829924"/>
              <a:gd name="connsiteX8" fmla="*/ 0 w 2086983"/>
              <a:gd name="connsiteY8" fmla="*/ 82992 h 82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6983" h="829924">
                <a:moveTo>
                  <a:pt x="0" y="82992"/>
                </a:moveTo>
                <a:cubicBezTo>
                  <a:pt x="0" y="37157"/>
                  <a:pt x="37157" y="0"/>
                  <a:pt x="82992" y="0"/>
                </a:cubicBezTo>
                <a:lnTo>
                  <a:pt x="2003991" y="0"/>
                </a:lnTo>
                <a:cubicBezTo>
                  <a:pt x="2049826" y="0"/>
                  <a:pt x="2086983" y="37157"/>
                  <a:pt x="2086983" y="82992"/>
                </a:cubicBezTo>
                <a:lnTo>
                  <a:pt x="2086983" y="746932"/>
                </a:lnTo>
                <a:cubicBezTo>
                  <a:pt x="2086983" y="792767"/>
                  <a:pt x="2049826" y="829924"/>
                  <a:pt x="2003991" y="829924"/>
                </a:cubicBezTo>
                <a:lnTo>
                  <a:pt x="82992" y="829924"/>
                </a:lnTo>
                <a:cubicBezTo>
                  <a:pt x="37157" y="829924"/>
                  <a:pt x="0" y="792767"/>
                  <a:pt x="0" y="746932"/>
                </a:cubicBezTo>
                <a:lnTo>
                  <a:pt x="0" y="82992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743" tIns="58598" rIns="75743" bIns="58598" numCol="1" spcCol="1270" anchor="ctr" anchorCtr="0">
            <a:noAutofit/>
          </a:bodyPr>
          <a:lstStyle/>
          <a:p>
            <a:pPr lvl="0" algn="ctr"/>
            <a:r>
              <a:rPr lang="en-US" sz="2800" b="1" dirty="0"/>
              <a:t>Vector Search</a:t>
            </a:r>
          </a:p>
        </p:txBody>
      </p:sp>
      <p:pic>
        <p:nvPicPr>
          <p:cNvPr id="6156" name="Picture 12" descr="‪7+ Thousand Multiple Documents Icon Royalty-Free Images, Stock Photos &amp;  Pictures | Shutterstock‬‏">
            <a:extLst>
              <a:ext uri="{FF2B5EF4-FFF2-40B4-BE49-F238E27FC236}">
                <a16:creationId xmlns:a16="http://schemas.microsoft.com/office/drawing/2014/main" id="{078FB183-B476-D616-ED16-E8BF7899B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676" y="4173999"/>
            <a:ext cx="20574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צורה חופשית: צורה 4">
            <a:extLst>
              <a:ext uri="{FF2B5EF4-FFF2-40B4-BE49-F238E27FC236}">
                <a16:creationId xmlns:a16="http://schemas.microsoft.com/office/drawing/2014/main" id="{702F3B47-0447-349B-3347-0981895FEDE5}"/>
              </a:ext>
            </a:extLst>
          </p:cNvPr>
          <p:cNvSpPr/>
          <p:nvPr/>
        </p:nvSpPr>
        <p:spPr>
          <a:xfrm>
            <a:off x="8568119" y="3816844"/>
            <a:ext cx="2086983" cy="829924"/>
          </a:xfrm>
          <a:custGeom>
            <a:avLst/>
            <a:gdLst>
              <a:gd name="connsiteX0" fmla="*/ 0 w 2086983"/>
              <a:gd name="connsiteY0" fmla="*/ 82992 h 829924"/>
              <a:gd name="connsiteX1" fmla="*/ 82992 w 2086983"/>
              <a:gd name="connsiteY1" fmla="*/ 0 h 829924"/>
              <a:gd name="connsiteX2" fmla="*/ 2003991 w 2086983"/>
              <a:gd name="connsiteY2" fmla="*/ 0 h 829924"/>
              <a:gd name="connsiteX3" fmla="*/ 2086983 w 2086983"/>
              <a:gd name="connsiteY3" fmla="*/ 82992 h 829924"/>
              <a:gd name="connsiteX4" fmla="*/ 2086983 w 2086983"/>
              <a:gd name="connsiteY4" fmla="*/ 746932 h 829924"/>
              <a:gd name="connsiteX5" fmla="*/ 2003991 w 2086983"/>
              <a:gd name="connsiteY5" fmla="*/ 829924 h 829924"/>
              <a:gd name="connsiteX6" fmla="*/ 82992 w 2086983"/>
              <a:gd name="connsiteY6" fmla="*/ 829924 h 829924"/>
              <a:gd name="connsiteX7" fmla="*/ 0 w 2086983"/>
              <a:gd name="connsiteY7" fmla="*/ 746932 h 829924"/>
              <a:gd name="connsiteX8" fmla="*/ 0 w 2086983"/>
              <a:gd name="connsiteY8" fmla="*/ 82992 h 82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6983" h="829924">
                <a:moveTo>
                  <a:pt x="0" y="82992"/>
                </a:moveTo>
                <a:cubicBezTo>
                  <a:pt x="0" y="37157"/>
                  <a:pt x="37157" y="0"/>
                  <a:pt x="82992" y="0"/>
                </a:cubicBezTo>
                <a:lnTo>
                  <a:pt x="2003991" y="0"/>
                </a:lnTo>
                <a:cubicBezTo>
                  <a:pt x="2049826" y="0"/>
                  <a:pt x="2086983" y="37157"/>
                  <a:pt x="2086983" y="82992"/>
                </a:cubicBezTo>
                <a:lnTo>
                  <a:pt x="2086983" y="746932"/>
                </a:lnTo>
                <a:cubicBezTo>
                  <a:pt x="2086983" y="792767"/>
                  <a:pt x="2049826" y="829924"/>
                  <a:pt x="2003991" y="829924"/>
                </a:cubicBezTo>
                <a:lnTo>
                  <a:pt x="82992" y="829924"/>
                </a:lnTo>
                <a:cubicBezTo>
                  <a:pt x="37157" y="829924"/>
                  <a:pt x="0" y="792767"/>
                  <a:pt x="0" y="746932"/>
                </a:cubicBezTo>
                <a:lnTo>
                  <a:pt x="0" y="82992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743" tIns="58598" rIns="75743" bIns="58598" numCol="1" spcCol="1270" anchor="ctr" anchorCtr="0">
            <a:noAutofit/>
          </a:bodyPr>
          <a:lstStyle/>
          <a:p>
            <a:pPr lvl="0" algn="ctr"/>
            <a:r>
              <a:rPr lang="en-US" sz="2800" b="1" dirty="0"/>
              <a:t>Text Retrieval</a:t>
            </a:r>
          </a:p>
        </p:txBody>
      </p:sp>
      <p:pic>
        <p:nvPicPr>
          <p:cNvPr id="6158" name="Picture 14" descr="‪222,000+ Ai Bot Stock Photos, Pictures &amp; Royalty-Free Images - iStock | Ai  bot question‬‏">
            <a:extLst>
              <a:ext uri="{FF2B5EF4-FFF2-40B4-BE49-F238E27FC236}">
                <a16:creationId xmlns:a16="http://schemas.microsoft.com/office/drawing/2014/main" id="{E4039540-A326-65BB-E870-2A3E05D79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763" b="97423" l="9653" r="89575">
                        <a14:foregroundMark x1="55985" y1="9278" x2="55985" y2="9278"/>
                        <a14:foregroundMark x1="35135" y1="88660" x2="35135" y2="88660"/>
                        <a14:foregroundMark x1="36293" y1="97423" x2="36293" y2="974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24704" y="5055476"/>
            <a:ext cx="2647086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צורה חופשית: צורה 6">
            <a:extLst>
              <a:ext uri="{FF2B5EF4-FFF2-40B4-BE49-F238E27FC236}">
                <a16:creationId xmlns:a16="http://schemas.microsoft.com/office/drawing/2014/main" id="{3E1492FA-C767-7258-0F1A-7C7E7ADEBBE8}"/>
              </a:ext>
            </a:extLst>
          </p:cNvPr>
          <p:cNvSpPr/>
          <p:nvPr/>
        </p:nvSpPr>
        <p:spPr>
          <a:xfrm>
            <a:off x="13131469" y="5748233"/>
            <a:ext cx="2086983" cy="829924"/>
          </a:xfrm>
          <a:custGeom>
            <a:avLst/>
            <a:gdLst>
              <a:gd name="connsiteX0" fmla="*/ 0 w 2086983"/>
              <a:gd name="connsiteY0" fmla="*/ 82992 h 829924"/>
              <a:gd name="connsiteX1" fmla="*/ 82992 w 2086983"/>
              <a:gd name="connsiteY1" fmla="*/ 0 h 829924"/>
              <a:gd name="connsiteX2" fmla="*/ 2003991 w 2086983"/>
              <a:gd name="connsiteY2" fmla="*/ 0 h 829924"/>
              <a:gd name="connsiteX3" fmla="*/ 2086983 w 2086983"/>
              <a:gd name="connsiteY3" fmla="*/ 82992 h 829924"/>
              <a:gd name="connsiteX4" fmla="*/ 2086983 w 2086983"/>
              <a:gd name="connsiteY4" fmla="*/ 746932 h 829924"/>
              <a:gd name="connsiteX5" fmla="*/ 2003991 w 2086983"/>
              <a:gd name="connsiteY5" fmla="*/ 829924 h 829924"/>
              <a:gd name="connsiteX6" fmla="*/ 82992 w 2086983"/>
              <a:gd name="connsiteY6" fmla="*/ 829924 h 829924"/>
              <a:gd name="connsiteX7" fmla="*/ 0 w 2086983"/>
              <a:gd name="connsiteY7" fmla="*/ 746932 h 829924"/>
              <a:gd name="connsiteX8" fmla="*/ 0 w 2086983"/>
              <a:gd name="connsiteY8" fmla="*/ 82992 h 82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6983" h="829924">
                <a:moveTo>
                  <a:pt x="0" y="82992"/>
                </a:moveTo>
                <a:cubicBezTo>
                  <a:pt x="0" y="37157"/>
                  <a:pt x="37157" y="0"/>
                  <a:pt x="82992" y="0"/>
                </a:cubicBezTo>
                <a:lnTo>
                  <a:pt x="2003991" y="0"/>
                </a:lnTo>
                <a:cubicBezTo>
                  <a:pt x="2049826" y="0"/>
                  <a:pt x="2086983" y="37157"/>
                  <a:pt x="2086983" y="82992"/>
                </a:cubicBezTo>
                <a:lnTo>
                  <a:pt x="2086983" y="746932"/>
                </a:lnTo>
                <a:cubicBezTo>
                  <a:pt x="2086983" y="792767"/>
                  <a:pt x="2049826" y="829924"/>
                  <a:pt x="2003991" y="829924"/>
                </a:cubicBezTo>
                <a:lnTo>
                  <a:pt x="82992" y="829924"/>
                </a:lnTo>
                <a:cubicBezTo>
                  <a:pt x="37157" y="829924"/>
                  <a:pt x="0" y="792767"/>
                  <a:pt x="0" y="746932"/>
                </a:cubicBezTo>
                <a:lnTo>
                  <a:pt x="0" y="82992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743" tIns="58598" rIns="75743" bIns="58598" numCol="1" spcCol="1270" anchor="ctr" anchorCtr="0">
            <a:noAutofit/>
          </a:bodyPr>
          <a:lstStyle/>
          <a:p>
            <a:pPr lvl="0" algn="ctr"/>
            <a:r>
              <a:rPr lang="en-US" sz="2800" b="1" dirty="0"/>
              <a:t>LLM Processing</a:t>
            </a:r>
          </a:p>
        </p:txBody>
      </p:sp>
      <p:pic>
        <p:nvPicPr>
          <p:cNvPr id="6160" name="Picture 16" descr="‪Youtube icon illustration youtube app logo social media icon | Premium  Vector‬‏">
            <a:extLst>
              <a:ext uri="{FF2B5EF4-FFF2-40B4-BE49-F238E27FC236}">
                <a16:creationId xmlns:a16="http://schemas.microsoft.com/office/drawing/2014/main" id="{6F5D660C-7197-57E4-B8D1-BDF4B79CF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6478" y="4421320"/>
            <a:ext cx="1671600" cy="16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צורה חופשית: צורה 22">
            <a:extLst>
              <a:ext uri="{FF2B5EF4-FFF2-40B4-BE49-F238E27FC236}">
                <a16:creationId xmlns:a16="http://schemas.microsoft.com/office/drawing/2014/main" id="{8BCF55B3-D955-87CF-4C01-E1895B48C87B}"/>
              </a:ext>
            </a:extLst>
          </p:cNvPr>
          <p:cNvSpPr/>
          <p:nvPr/>
        </p:nvSpPr>
        <p:spPr>
          <a:xfrm>
            <a:off x="15218452" y="3955826"/>
            <a:ext cx="2086983" cy="829924"/>
          </a:xfrm>
          <a:custGeom>
            <a:avLst/>
            <a:gdLst>
              <a:gd name="connsiteX0" fmla="*/ 0 w 2086983"/>
              <a:gd name="connsiteY0" fmla="*/ 82992 h 829924"/>
              <a:gd name="connsiteX1" fmla="*/ 82992 w 2086983"/>
              <a:gd name="connsiteY1" fmla="*/ 0 h 829924"/>
              <a:gd name="connsiteX2" fmla="*/ 2003991 w 2086983"/>
              <a:gd name="connsiteY2" fmla="*/ 0 h 829924"/>
              <a:gd name="connsiteX3" fmla="*/ 2086983 w 2086983"/>
              <a:gd name="connsiteY3" fmla="*/ 82992 h 829924"/>
              <a:gd name="connsiteX4" fmla="*/ 2086983 w 2086983"/>
              <a:gd name="connsiteY4" fmla="*/ 746932 h 829924"/>
              <a:gd name="connsiteX5" fmla="*/ 2003991 w 2086983"/>
              <a:gd name="connsiteY5" fmla="*/ 829924 h 829924"/>
              <a:gd name="connsiteX6" fmla="*/ 82992 w 2086983"/>
              <a:gd name="connsiteY6" fmla="*/ 829924 h 829924"/>
              <a:gd name="connsiteX7" fmla="*/ 0 w 2086983"/>
              <a:gd name="connsiteY7" fmla="*/ 746932 h 829924"/>
              <a:gd name="connsiteX8" fmla="*/ 0 w 2086983"/>
              <a:gd name="connsiteY8" fmla="*/ 82992 h 82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6983" h="829924">
                <a:moveTo>
                  <a:pt x="0" y="82992"/>
                </a:moveTo>
                <a:cubicBezTo>
                  <a:pt x="0" y="37157"/>
                  <a:pt x="37157" y="0"/>
                  <a:pt x="82992" y="0"/>
                </a:cubicBezTo>
                <a:lnTo>
                  <a:pt x="2003991" y="0"/>
                </a:lnTo>
                <a:cubicBezTo>
                  <a:pt x="2049826" y="0"/>
                  <a:pt x="2086983" y="37157"/>
                  <a:pt x="2086983" y="82992"/>
                </a:cubicBezTo>
                <a:lnTo>
                  <a:pt x="2086983" y="746932"/>
                </a:lnTo>
                <a:cubicBezTo>
                  <a:pt x="2086983" y="792767"/>
                  <a:pt x="2049826" y="829924"/>
                  <a:pt x="2003991" y="829924"/>
                </a:cubicBezTo>
                <a:lnTo>
                  <a:pt x="82992" y="829924"/>
                </a:lnTo>
                <a:cubicBezTo>
                  <a:pt x="37157" y="829924"/>
                  <a:pt x="0" y="792767"/>
                  <a:pt x="0" y="746932"/>
                </a:cubicBezTo>
                <a:lnTo>
                  <a:pt x="0" y="82992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743" tIns="58598" rIns="75743" bIns="58598" numCol="1" spcCol="1270" anchor="ctr" anchorCtr="0">
            <a:noAutofit/>
          </a:bodyPr>
          <a:lstStyle/>
          <a:p>
            <a:pPr lvl="0" algn="ctr"/>
            <a:r>
              <a:rPr lang="en-US" sz="2800" b="1" dirty="0"/>
              <a:t>Video Link</a:t>
            </a:r>
          </a:p>
        </p:txBody>
      </p:sp>
      <p:sp>
        <p:nvSpPr>
          <p:cNvPr id="24" name="צורה חופשית: צורה 23">
            <a:extLst>
              <a:ext uri="{FF2B5EF4-FFF2-40B4-BE49-F238E27FC236}">
                <a16:creationId xmlns:a16="http://schemas.microsoft.com/office/drawing/2014/main" id="{874900CC-9874-8D95-3642-70BF374F023D}"/>
              </a:ext>
            </a:extLst>
          </p:cNvPr>
          <p:cNvSpPr/>
          <p:nvPr/>
        </p:nvSpPr>
        <p:spPr>
          <a:xfrm>
            <a:off x="117252" y="6502606"/>
            <a:ext cx="3069445" cy="801440"/>
          </a:xfrm>
          <a:custGeom>
            <a:avLst/>
            <a:gdLst>
              <a:gd name="connsiteX0" fmla="*/ 0 w 2347856"/>
              <a:gd name="connsiteY0" fmla="*/ 193649 h 1936490"/>
              <a:gd name="connsiteX1" fmla="*/ 193649 w 2347856"/>
              <a:gd name="connsiteY1" fmla="*/ 0 h 1936490"/>
              <a:gd name="connsiteX2" fmla="*/ 2154207 w 2347856"/>
              <a:gd name="connsiteY2" fmla="*/ 0 h 1936490"/>
              <a:gd name="connsiteX3" fmla="*/ 2347856 w 2347856"/>
              <a:gd name="connsiteY3" fmla="*/ 193649 h 1936490"/>
              <a:gd name="connsiteX4" fmla="*/ 2347856 w 2347856"/>
              <a:gd name="connsiteY4" fmla="*/ 1742841 h 1936490"/>
              <a:gd name="connsiteX5" fmla="*/ 2154207 w 2347856"/>
              <a:gd name="connsiteY5" fmla="*/ 1936490 h 1936490"/>
              <a:gd name="connsiteX6" fmla="*/ 193649 w 2347856"/>
              <a:gd name="connsiteY6" fmla="*/ 1936490 h 1936490"/>
              <a:gd name="connsiteX7" fmla="*/ 0 w 2347856"/>
              <a:gd name="connsiteY7" fmla="*/ 1742841 h 1936490"/>
              <a:gd name="connsiteX8" fmla="*/ 0 w 2347856"/>
              <a:gd name="connsiteY8" fmla="*/ 193649 h 193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7856" h="1936490">
                <a:moveTo>
                  <a:pt x="0" y="193649"/>
                </a:moveTo>
                <a:cubicBezTo>
                  <a:pt x="0" y="86700"/>
                  <a:pt x="86700" y="0"/>
                  <a:pt x="193649" y="0"/>
                </a:cubicBezTo>
                <a:lnTo>
                  <a:pt x="2154207" y="0"/>
                </a:lnTo>
                <a:cubicBezTo>
                  <a:pt x="2261156" y="0"/>
                  <a:pt x="2347856" y="86700"/>
                  <a:pt x="2347856" y="193649"/>
                </a:cubicBezTo>
                <a:lnTo>
                  <a:pt x="2347856" y="1742841"/>
                </a:lnTo>
                <a:cubicBezTo>
                  <a:pt x="2347856" y="1849790"/>
                  <a:pt x="2261156" y="1936490"/>
                  <a:pt x="2154207" y="1936490"/>
                </a:cubicBezTo>
                <a:lnTo>
                  <a:pt x="193649" y="1936490"/>
                </a:lnTo>
                <a:cubicBezTo>
                  <a:pt x="86700" y="1936490"/>
                  <a:pt x="0" y="1849790"/>
                  <a:pt x="0" y="1742841"/>
                </a:cubicBezTo>
                <a:lnTo>
                  <a:pt x="0" y="19364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1709" tIns="61709" rIns="61709" bIns="476671" numCol="1" spcCol="1270" anchor="t" anchorCtr="0">
            <a:noAutofit/>
          </a:bodyPr>
          <a:lstStyle/>
          <a:p>
            <a:pPr lvl="1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800" b="1" dirty="0"/>
              <a:t>The user sends a question, which is then embedded for processing</a:t>
            </a:r>
            <a:endParaRPr lang="he-IL" sz="1800" b="1" kern="1200" dirty="0"/>
          </a:p>
        </p:txBody>
      </p:sp>
      <p:sp>
        <p:nvSpPr>
          <p:cNvPr id="25" name="צורה חופשית: צורה 24">
            <a:extLst>
              <a:ext uri="{FF2B5EF4-FFF2-40B4-BE49-F238E27FC236}">
                <a16:creationId xmlns:a16="http://schemas.microsoft.com/office/drawing/2014/main" id="{76314F64-7C2B-8141-9E9B-3A5F6D6BFB19}"/>
              </a:ext>
            </a:extLst>
          </p:cNvPr>
          <p:cNvSpPr/>
          <p:nvPr/>
        </p:nvSpPr>
        <p:spPr>
          <a:xfrm>
            <a:off x="5337867" y="5561768"/>
            <a:ext cx="3069445" cy="615629"/>
          </a:xfrm>
          <a:custGeom>
            <a:avLst/>
            <a:gdLst>
              <a:gd name="connsiteX0" fmla="*/ 0 w 2347856"/>
              <a:gd name="connsiteY0" fmla="*/ 193649 h 1936490"/>
              <a:gd name="connsiteX1" fmla="*/ 193649 w 2347856"/>
              <a:gd name="connsiteY1" fmla="*/ 0 h 1936490"/>
              <a:gd name="connsiteX2" fmla="*/ 2154207 w 2347856"/>
              <a:gd name="connsiteY2" fmla="*/ 0 h 1936490"/>
              <a:gd name="connsiteX3" fmla="*/ 2347856 w 2347856"/>
              <a:gd name="connsiteY3" fmla="*/ 193649 h 1936490"/>
              <a:gd name="connsiteX4" fmla="*/ 2347856 w 2347856"/>
              <a:gd name="connsiteY4" fmla="*/ 1742841 h 1936490"/>
              <a:gd name="connsiteX5" fmla="*/ 2154207 w 2347856"/>
              <a:gd name="connsiteY5" fmla="*/ 1936490 h 1936490"/>
              <a:gd name="connsiteX6" fmla="*/ 193649 w 2347856"/>
              <a:gd name="connsiteY6" fmla="*/ 1936490 h 1936490"/>
              <a:gd name="connsiteX7" fmla="*/ 0 w 2347856"/>
              <a:gd name="connsiteY7" fmla="*/ 1742841 h 1936490"/>
              <a:gd name="connsiteX8" fmla="*/ 0 w 2347856"/>
              <a:gd name="connsiteY8" fmla="*/ 193649 h 193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7856" h="1936490">
                <a:moveTo>
                  <a:pt x="0" y="193649"/>
                </a:moveTo>
                <a:cubicBezTo>
                  <a:pt x="0" y="86700"/>
                  <a:pt x="86700" y="0"/>
                  <a:pt x="193649" y="0"/>
                </a:cubicBezTo>
                <a:lnTo>
                  <a:pt x="2154207" y="0"/>
                </a:lnTo>
                <a:cubicBezTo>
                  <a:pt x="2261156" y="0"/>
                  <a:pt x="2347856" y="86700"/>
                  <a:pt x="2347856" y="193649"/>
                </a:cubicBezTo>
                <a:lnTo>
                  <a:pt x="2347856" y="1742841"/>
                </a:lnTo>
                <a:cubicBezTo>
                  <a:pt x="2347856" y="1849790"/>
                  <a:pt x="2261156" y="1936490"/>
                  <a:pt x="2154207" y="1936490"/>
                </a:cubicBezTo>
                <a:lnTo>
                  <a:pt x="193649" y="1936490"/>
                </a:lnTo>
                <a:cubicBezTo>
                  <a:pt x="86700" y="1936490"/>
                  <a:pt x="0" y="1849790"/>
                  <a:pt x="0" y="1742841"/>
                </a:cubicBezTo>
                <a:lnTo>
                  <a:pt x="0" y="19364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1709" tIns="61709" rIns="61709" bIns="476671" numCol="1" spcCol="1270" anchor="t" anchorCtr="0">
            <a:noAutofit/>
          </a:bodyPr>
          <a:lstStyle/>
          <a:p>
            <a:pPr lvl="1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800" b="1" dirty="0"/>
              <a:t>A semantic search finds relevant transcript chunks</a:t>
            </a:r>
            <a:endParaRPr lang="he-IL" sz="1800" b="1" kern="1200" dirty="0"/>
          </a:p>
        </p:txBody>
      </p:sp>
      <p:sp>
        <p:nvSpPr>
          <p:cNvPr id="26" name="צורה חופשית: צורה 25">
            <a:extLst>
              <a:ext uri="{FF2B5EF4-FFF2-40B4-BE49-F238E27FC236}">
                <a16:creationId xmlns:a16="http://schemas.microsoft.com/office/drawing/2014/main" id="{A9EF3C88-F5AE-5299-AFC9-BC3FB300DEF7}"/>
              </a:ext>
            </a:extLst>
          </p:cNvPr>
          <p:cNvSpPr/>
          <p:nvPr/>
        </p:nvSpPr>
        <p:spPr>
          <a:xfrm>
            <a:off x="8486886" y="3131243"/>
            <a:ext cx="3069445" cy="615629"/>
          </a:xfrm>
          <a:custGeom>
            <a:avLst/>
            <a:gdLst>
              <a:gd name="connsiteX0" fmla="*/ 0 w 2347856"/>
              <a:gd name="connsiteY0" fmla="*/ 193649 h 1936490"/>
              <a:gd name="connsiteX1" fmla="*/ 193649 w 2347856"/>
              <a:gd name="connsiteY1" fmla="*/ 0 h 1936490"/>
              <a:gd name="connsiteX2" fmla="*/ 2154207 w 2347856"/>
              <a:gd name="connsiteY2" fmla="*/ 0 h 1936490"/>
              <a:gd name="connsiteX3" fmla="*/ 2347856 w 2347856"/>
              <a:gd name="connsiteY3" fmla="*/ 193649 h 1936490"/>
              <a:gd name="connsiteX4" fmla="*/ 2347856 w 2347856"/>
              <a:gd name="connsiteY4" fmla="*/ 1742841 h 1936490"/>
              <a:gd name="connsiteX5" fmla="*/ 2154207 w 2347856"/>
              <a:gd name="connsiteY5" fmla="*/ 1936490 h 1936490"/>
              <a:gd name="connsiteX6" fmla="*/ 193649 w 2347856"/>
              <a:gd name="connsiteY6" fmla="*/ 1936490 h 1936490"/>
              <a:gd name="connsiteX7" fmla="*/ 0 w 2347856"/>
              <a:gd name="connsiteY7" fmla="*/ 1742841 h 1936490"/>
              <a:gd name="connsiteX8" fmla="*/ 0 w 2347856"/>
              <a:gd name="connsiteY8" fmla="*/ 193649 h 193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7856" h="1936490">
                <a:moveTo>
                  <a:pt x="0" y="193649"/>
                </a:moveTo>
                <a:cubicBezTo>
                  <a:pt x="0" y="86700"/>
                  <a:pt x="86700" y="0"/>
                  <a:pt x="193649" y="0"/>
                </a:cubicBezTo>
                <a:lnTo>
                  <a:pt x="2154207" y="0"/>
                </a:lnTo>
                <a:cubicBezTo>
                  <a:pt x="2261156" y="0"/>
                  <a:pt x="2347856" y="86700"/>
                  <a:pt x="2347856" y="193649"/>
                </a:cubicBezTo>
                <a:lnTo>
                  <a:pt x="2347856" y="1742841"/>
                </a:lnTo>
                <a:cubicBezTo>
                  <a:pt x="2347856" y="1849790"/>
                  <a:pt x="2261156" y="1936490"/>
                  <a:pt x="2154207" y="1936490"/>
                </a:cubicBezTo>
                <a:lnTo>
                  <a:pt x="193649" y="1936490"/>
                </a:lnTo>
                <a:cubicBezTo>
                  <a:pt x="86700" y="1936490"/>
                  <a:pt x="0" y="1849790"/>
                  <a:pt x="0" y="1742841"/>
                </a:cubicBezTo>
                <a:lnTo>
                  <a:pt x="0" y="19364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1709" tIns="61709" rIns="61709" bIns="476671" numCol="1" spcCol="1270" anchor="t" anchorCtr="0">
            <a:noAutofit/>
          </a:bodyPr>
          <a:lstStyle/>
          <a:p>
            <a:pPr lvl="1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800" b="1" dirty="0"/>
              <a:t>The matching transcripts are retrieved</a:t>
            </a:r>
            <a:endParaRPr lang="he-IL" sz="1800" b="1" kern="1200" dirty="0"/>
          </a:p>
        </p:txBody>
      </p:sp>
      <p:sp>
        <p:nvSpPr>
          <p:cNvPr id="27" name="צורה חופשית: צורה 26">
            <a:extLst>
              <a:ext uri="{FF2B5EF4-FFF2-40B4-BE49-F238E27FC236}">
                <a16:creationId xmlns:a16="http://schemas.microsoft.com/office/drawing/2014/main" id="{95DCDC4A-F6CB-8E58-8244-2AAC49853D6E}"/>
              </a:ext>
            </a:extLst>
          </p:cNvPr>
          <p:cNvSpPr/>
          <p:nvPr/>
        </p:nvSpPr>
        <p:spPr>
          <a:xfrm>
            <a:off x="12713876" y="7033756"/>
            <a:ext cx="3069445" cy="2735390"/>
          </a:xfrm>
          <a:custGeom>
            <a:avLst/>
            <a:gdLst>
              <a:gd name="connsiteX0" fmla="*/ 0 w 2347856"/>
              <a:gd name="connsiteY0" fmla="*/ 193649 h 1936490"/>
              <a:gd name="connsiteX1" fmla="*/ 193649 w 2347856"/>
              <a:gd name="connsiteY1" fmla="*/ 0 h 1936490"/>
              <a:gd name="connsiteX2" fmla="*/ 2154207 w 2347856"/>
              <a:gd name="connsiteY2" fmla="*/ 0 h 1936490"/>
              <a:gd name="connsiteX3" fmla="*/ 2347856 w 2347856"/>
              <a:gd name="connsiteY3" fmla="*/ 193649 h 1936490"/>
              <a:gd name="connsiteX4" fmla="*/ 2347856 w 2347856"/>
              <a:gd name="connsiteY4" fmla="*/ 1742841 h 1936490"/>
              <a:gd name="connsiteX5" fmla="*/ 2154207 w 2347856"/>
              <a:gd name="connsiteY5" fmla="*/ 1936490 h 1936490"/>
              <a:gd name="connsiteX6" fmla="*/ 193649 w 2347856"/>
              <a:gd name="connsiteY6" fmla="*/ 1936490 h 1936490"/>
              <a:gd name="connsiteX7" fmla="*/ 0 w 2347856"/>
              <a:gd name="connsiteY7" fmla="*/ 1742841 h 1936490"/>
              <a:gd name="connsiteX8" fmla="*/ 0 w 2347856"/>
              <a:gd name="connsiteY8" fmla="*/ 193649 h 193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7856" h="1936490">
                <a:moveTo>
                  <a:pt x="0" y="193649"/>
                </a:moveTo>
                <a:cubicBezTo>
                  <a:pt x="0" y="86700"/>
                  <a:pt x="86700" y="0"/>
                  <a:pt x="193649" y="0"/>
                </a:cubicBezTo>
                <a:lnTo>
                  <a:pt x="2154207" y="0"/>
                </a:lnTo>
                <a:cubicBezTo>
                  <a:pt x="2261156" y="0"/>
                  <a:pt x="2347856" y="86700"/>
                  <a:pt x="2347856" y="193649"/>
                </a:cubicBezTo>
                <a:lnTo>
                  <a:pt x="2347856" y="1742841"/>
                </a:lnTo>
                <a:cubicBezTo>
                  <a:pt x="2347856" y="1849790"/>
                  <a:pt x="2261156" y="1936490"/>
                  <a:pt x="2154207" y="1936490"/>
                </a:cubicBezTo>
                <a:lnTo>
                  <a:pt x="193649" y="1936490"/>
                </a:lnTo>
                <a:cubicBezTo>
                  <a:pt x="86700" y="1936490"/>
                  <a:pt x="0" y="1849790"/>
                  <a:pt x="0" y="1742841"/>
                </a:cubicBezTo>
                <a:lnTo>
                  <a:pt x="0" y="19364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1709" tIns="61709" rIns="61709" bIns="476671" numCol="1" spcCol="1270" anchor="t" anchorCtr="0">
            <a:noAutofit/>
          </a:bodyPr>
          <a:lstStyle/>
          <a:p>
            <a:pPr lvl="1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800" b="1" dirty="0"/>
              <a:t>The Mistral LLM:</a:t>
            </a:r>
          </a:p>
          <a:p>
            <a:pPr marL="285750" lvl="1" indent="-285750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800" b="1" dirty="0"/>
              <a:t>Summarizes how each video addresses the question.</a:t>
            </a:r>
          </a:p>
          <a:p>
            <a:pPr marL="285750" lvl="1" indent="-285750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800" b="1" dirty="0"/>
              <a:t>Scores relevance for each chunk.</a:t>
            </a:r>
          </a:p>
          <a:p>
            <a:pPr marL="285750" lvl="1" indent="-285750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800" b="1" dirty="0"/>
              <a:t>Pinpoints the most relevant timestamp using metadata.</a:t>
            </a:r>
            <a:endParaRPr lang="he-IL" sz="1800" b="1" kern="1200" dirty="0"/>
          </a:p>
        </p:txBody>
      </p:sp>
      <p:sp>
        <p:nvSpPr>
          <p:cNvPr id="28" name="צורה חופשית: צורה 27">
            <a:extLst>
              <a:ext uri="{FF2B5EF4-FFF2-40B4-BE49-F238E27FC236}">
                <a16:creationId xmlns:a16="http://schemas.microsoft.com/office/drawing/2014/main" id="{7B492928-74AF-F6E2-786E-6A7191943F72}"/>
              </a:ext>
            </a:extLst>
          </p:cNvPr>
          <p:cNvSpPr/>
          <p:nvPr/>
        </p:nvSpPr>
        <p:spPr>
          <a:xfrm>
            <a:off x="14804760" y="3243648"/>
            <a:ext cx="3069445" cy="829924"/>
          </a:xfrm>
          <a:custGeom>
            <a:avLst/>
            <a:gdLst>
              <a:gd name="connsiteX0" fmla="*/ 0 w 2347856"/>
              <a:gd name="connsiteY0" fmla="*/ 193649 h 1936490"/>
              <a:gd name="connsiteX1" fmla="*/ 193649 w 2347856"/>
              <a:gd name="connsiteY1" fmla="*/ 0 h 1936490"/>
              <a:gd name="connsiteX2" fmla="*/ 2154207 w 2347856"/>
              <a:gd name="connsiteY2" fmla="*/ 0 h 1936490"/>
              <a:gd name="connsiteX3" fmla="*/ 2347856 w 2347856"/>
              <a:gd name="connsiteY3" fmla="*/ 193649 h 1936490"/>
              <a:gd name="connsiteX4" fmla="*/ 2347856 w 2347856"/>
              <a:gd name="connsiteY4" fmla="*/ 1742841 h 1936490"/>
              <a:gd name="connsiteX5" fmla="*/ 2154207 w 2347856"/>
              <a:gd name="connsiteY5" fmla="*/ 1936490 h 1936490"/>
              <a:gd name="connsiteX6" fmla="*/ 193649 w 2347856"/>
              <a:gd name="connsiteY6" fmla="*/ 1936490 h 1936490"/>
              <a:gd name="connsiteX7" fmla="*/ 0 w 2347856"/>
              <a:gd name="connsiteY7" fmla="*/ 1742841 h 1936490"/>
              <a:gd name="connsiteX8" fmla="*/ 0 w 2347856"/>
              <a:gd name="connsiteY8" fmla="*/ 193649 h 193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7856" h="1936490">
                <a:moveTo>
                  <a:pt x="0" y="193649"/>
                </a:moveTo>
                <a:cubicBezTo>
                  <a:pt x="0" y="86700"/>
                  <a:pt x="86700" y="0"/>
                  <a:pt x="193649" y="0"/>
                </a:cubicBezTo>
                <a:lnTo>
                  <a:pt x="2154207" y="0"/>
                </a:lnTo>
                <a:cubicBezTo>
                  <a:pt x="2261156" y="0"/>
                  <a:pt x="2347856" y="86700"/>
                  <a:pt x="2347856" y="193649"/>
                </a:cubicBezTo>
                <a:lnTo>
                  <a:pt x="2347856" y="1742841"/>
                </a:lnTo>
                <a:cubicBezTo>
                  <a:pt x="2347856" y="1849790"/>
                  <a:pt x="2261156" y="1936490"/>
                  <a:pt x="2154207" y="1936490"/>
                </a:cubicBezTo>
                <a:lnTo>
                  <a:pt x="193649" y="1936490"/>
                </a:lnTo>
                <a:cubicBezTo>
                  <a:pt x="86700" y="1936490"/>
                  <a:pt x="0" y="1849790"/>
                  <a:pt x="0" y="1742841"/>
                </a:cubicBezTo>
                <a:lnTo>
                  <a:pt x="0" y="19364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1709" tIns="61709" rIns="61709" bIns="476671" numCol="1" spcCol="1270" anchor="t" anchorCtr="0">
            <a:noAutofit/>
          </a:bodyPr>
          <a:lstStyle/>
          <a:p>
            <a:pPr lvl="1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800" b="1" kern="1200" dirty="0"/>
              <a:t>Adds the timestamp to the YouTube link, starting the video at the exact minute.</a:t>
            </a:r>
            <a:endParaRPr lang="he-IL" sz="1800" b="1" kern="1200" dirty="0"/>
          </a:p>
        </p:txBody>
      </p:sp>
    </p:spTree>
    <p:extLst>
      <p:ext uri="{BB962C8B-B14F-4D97-AF65-F5344CB8AC3E}">
        <p14:creationId xmlns:p14="http://schemas.microsoft.com/office/powerpoint/2010/main" val="1085917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15"/>
          <p:cNvGrpSpPr/>
          <p:nvPr/>
        </p:nvGrpSpPr>
        <p:grpSpPr>
          <a:xfrm rot="10800000">
            <a:off x="0" y="0"/>
            <a:ext cx="18288000" cy="10431661"/>
            <a:chOff x="0" y="-38100"/>
            <a:chExt cx="4816593" cy="2747433"/>
          </a:xfrm>
        </p:grpSpPr>
        <p:sp>
          <p:nvSpPr>
            <p:cNvPr id="712" name="Google Shape;712;p1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713" name="Google Shape;713;p1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6" name="Google Shape;716;p15"/>
          <p:cNvSpPr/>
          <p:nvPr/>
        </p:nvSpPr>
        <p:spPr>
          <a:xfrm>
            <a:off x="1028700" y="3923716"/>
            <a:ext cx="4834384" cy="6006336"/>
          </a:xfrm>
          <a:custGeom>
            <a:avLst/>
            <a:gdLst/>
            <a:ahLst/>
            <a:cxnLst/>
            <a:rect l="l" t="t" r="r" b="b"/>
            <a:pathLst>
              <a:path w="4834384" h="4828341" extrusionOk="0">
                <a:moveTo>
                  <a:pt x="0" y="0"/>
                </a:moveTo>
                <a:lnTo>
                  <a:pt x="4834384" y="0"/>
                </a:lnTo>
                <a:lnTo>
                  <a:pt x="4834384" y="4828341"/>
                </a:lnTo>
                <a:lnTo>
                  <a:pt x="0" y="4828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17" name="Google Shape;717;p15"/>
          <p:cNvSpPr/>
          <p:nvPr/>
        </p:nvSpPr>
        <p:spPr>
          <a:xfrm>
            <a:off x="6726808" y="3923716"/>
            <a:ext cx="4834384" cy="5779756"/>
          </a:xfrm>
          <a:custGeom>
            <a:avLst/>
            <a:gdLst/>
            <a:ahLst/>
            <a:cxnLst/>
            <a:rect l="l" t="t" r="r" b="b"/>
            <a:pathLst>
              <a:path w="4834384" h="4828341" extrusionOk="0">
                <a:moveTo>
                  <a:pt x="0" y="0"/>
                </a:moveTo>
                <a:lnTo>
                  <a:pt x="4834384" y="0"/>
                </a:lnTo>
                <a:lnTo>
                  <a:pt x="4834384" y="4828341"/>
                </a:lnTo>
                <a:lnTo>
                  <a:pt x="0" y="4828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18" name="Google Shape;718;p15"/>
          <p:cNvSpPr/>
          <p:nvPr/>
        </p:nvSpPr>
        <p:spPr>
          <a:xfrm>
            <a:off x="12490564" y="3877160"/>
            <a:ext cx="4834384" cy="6156965"/>
          </a:xfrm>
          <a:custGeom>
            <a:avLst/>
            <a:gdLst/>
            <a:ahLst/>
            <a:cxnLst/>
            <a:rect l="l" t="t" r="r" b="b"/>
            <a:pathLst>
              <a:path w="4834384" h="4828341" extrusionOk="0">
                <a:moveTo>
                  <a:pt x="0" y="0"/>
                </a:moveTo>
                <a:lnTo>
                  <a:pt x="4834384" y="0"/>
                </a:lnTo>
                <a:lnTo>
                  <a:pt x="4834384" y="4828341"/>
                </a:lnTo>
                <a:lnTo>
                  <a:pt x="0" y="4828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719" name="Google Shape;719;p15"/>
          <p:cNvGrpSpPr/>
          <p:nvPr/>
        </p:nvGrpSpPr>
        <p:grpSpPr>
          <a:xfrm>
            <a:off x="1047098" y="3395285"/>
            <a:ext cx="4641972" cy="2304796"/>
            <a:chOff x="0" y="-190500"/>
            <a:chExt cx="1222577" cy="826331"/>
          </a:xfrm>
        </p:grpSpPr>
        <p:sp>
          <p:nvSpPr>
            <p:cNvPr id="720" name="Google Shape;720;p15"/>
            <p:cNvSpPr/>
            <p:nvPr/>
          </p:nvSpPr>
          <p:spPr>
            <a:xfrm>
              <a:off x="0" y="0"/>
              <a:ext cx="1222577" cy="635831"/>
            </a:xfrm>
            <a:custGeom>
              <a:avLst/>
              <a:gdLst/>
              <a:ahLst/>
              <a:cxnLst/>
              <a:rect l="l" t="t" r="r" b="b"/>
              <a:pathLst>
                <a:path w="1222577" h="635831" extrusionOk="0">
                  <a:moveTo>
                    <a:pt x="133425" y="0"/>
                  </a:moveTo>
                  <a:lnTo>
                    <a:pt x="1089152" y="0"/>
                  </a:lnTo>
                  <a:cubicBezTo>
                    <a:pt x="1124539" y="0"/>
                    <a:pt x="1158476" y="14057"/>
                    <a:pt x="1183498" y="39079"/>
                  </a:cubicBezTo>
                  <a:cubicBezTo>
                    <a:pt x="1208520" y="64101"/>
                    <a:pt x="1222577" y="98038"/>
                    <a:pt x="1222577" y="133425"/>
                  </a:cubicBezTo>
                  <a:lnTo>
                    <a:pt x="1222577" y="502406"/>
                  </a:lnTo>
                  <a:cubicBezTo>
                    <a:pt x="1222577" y="537793"/>
                    <a:pt x="1208520" y="571730"/>
                    <a:pt x="1183498" y="596752"/>
                  </a:cubicBezTo>
                  <a:cubicBezTo>
                    <a:pt x="1158476" y="621774"/>
                    <a:pt x="1124539" y="635831"/>
                    <a:pt x="1089152" y="635831"/>
                  </a:cubicBezTo>
                  <a:lnTo>
                    <a:pt x="133425" y="635831"/>
                  </a:lnTo>
                  <a:cubicBezTo>
                    <a:pt x="98038" y="635831"/>
                    <a:pt x="64101" y="621774"/>
                    <a:pt x="39079" y="596752"/>
                  </a:cubicBezTo>
                  <a:cubicBezTo>
                    <a:pt x="14057" y="571730"/>
                    <a:pt x="0" y="537793"/>
                    <a:pt x="0" y="502406"/>
                  </a:cubicBezTo>
                  <a:lnTo>
                    <a:pt x="0" y="133425"/>
                  </a:lnTo>
                  <a:cubicBezTo>
                    <a:pt x="0" y="98038"/>
                    <a:pt x="14057" y="64101"/>
                    <a:pt x="39079" y="39079"/>
                  </a:cubicBezTo>
                  <a:cubicBezTo>
                    <a:pt x="64101" y="14057"/>
                    <a:pt x="98038" y="0"/>
                    <a:pt x="133425" y="0"/>
                  </a:cubicBezTo>
                  <a:close/>
                </a:path>
              </a:pathLst>
            </a:custGeom>
            <a:solidFill>
              <a:srgbClr val="60C7F6"/>
            </a:solidFill>
            <a:ln w="47625" cap="rnd" cmpd="sng">
              <a:solidFill>
                <a:srgbClr val="7A3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5"/>
            <p:cNvSpPr txBox="1"/>
            <p:nvPr/>
          </p:nvSpPr>
          <p:spPr>
            <a:xfrm>
              <a:off x="0" y="-190500"/>
              <a:ext cx="1222577" cy="82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2" name="Google Shape;722;p15"/>
          <p:cNvGrpSpPr/>
          <p:nvPr/>
        </p:nvGrpSpPr>
        <p:grpSpPr>
          <a:xfrm>
            <a:off x="6720334" y="3412622"/>
            <a:ext cx="4840858" cy="2263080"/>
            <a:chOff x="0" y="-190500"/>
            <a:chExt cx="1274959" cy="826331"/>
          </a:xfrm>
        </p:grpSpPr>
        <p:sp>
          <p:nvSpPr>
            <p:cNvPr id="723" name="Google Shape;723;p15"/>
            <p:cNvSpPr/>
            <p:nvPr/>
          </p:nvSpPr>
          <p:spPr>
            <a:xfrm>
              <a:off x="0" y="0"/>
              <a:ext cx="1274959" cy="635831"/>
            </a:xfrm>
            <a:custGeom>
              <a:avLst/>
              <a:gdLst/>
              <a:ahLst/>
              <a:cxnLst/>
              <a:rect l="l" t="t" r="r" b="b"/>
              <a:pathLst>
                <a:path w="1274959" h="635831" extrusionOk="0">
                  <a:moveTo>
                    <a:pt x="127943" y="0"/>
                  </a:moveTo>
                  <a:lnTo>
                    <a:pt x="1147016" y="0"/>
                  </a:lnTo>
                  <a:cubicBezTo>
                    <a:pt x="1180948" y="0"/>
                    <a:pt x="1213491" y="13480"/>
                    <a:pt x="1237485" y="37474"/>
                  </a:cubicBezTo>
                  <a:cubicBezTo>
                    <a:pt x="1261479" y="61468"/>
                    <a:pt x="1274959" y="94010"/>
                    <a:pt x="1274959" y="127943"/>
                  </a:cubicBezTo>
                  <a:lnTo>
                    <a:pt x="1274959" y="507888"/>
                  </a:lnTo>
                  <a:cubicBezTo>
                    <a:pt x="1274959" y="578549"/>
                    <a:pt x="1217677" y="635831"/>
                    <a:pt x="1147016" y="635831"/>
                  </a:cubicBezTo>
                  <a:lnTo>
                    <a:pt x="127943" y="635831"/>
                  </a:lnTo>
                  <a:cubicBezTo>
                    <a:pt x="94010" y="635831"/>
                    <a:pt x="61468" y="622351"/>
                    <a:pt x="37474" y="598357"/>
                  </a:cubicBezTo>
                  <a:cubicBezTo>
                    <a:pt x="13480" y="574363"/>
                    <a:pt x="0" y="541821"/>
                    <a:pt x="0" y="507888"/>
                  </a:cubicBezTo>
                  <a:lnTo>
                    <a:pt x="0" y="127943"/>
                  </a:lnTo>
                  <a:cubicBezTo>
                    <a:pt x="0" y="57282"/>
                    <a:pt x="57282" y="0"/>
                    <a:pt x="127943" y="0"/>
                  </a:cubicBezTo>
                  <a:close/>
                </a:path>
              </a:pathLst>
            </a:custGeom>
            <a:solidFill>
              <a:srgbClr val="60C7F6"/>
            </a:solidFill>
            <a:ln w="47625" cap="rnd" cmpd="sng">
              <a:solidFill>
                <a:srgbClr val="7A3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5"/>
            <p:cNvSpPr txBox="1"/>
            <p:nvPr/>
          </p:nvSpPr>
          <p:spPr>
            <a:xfrm>
              <a:off x="0" y="-190500"/>
              <a:ext cx="1274959" cy="82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5" name="Google Shape;725;p15"/>
          <p:cNvGrpSpPr/>
          <p:nvPr/>
        </p:nvGrpSpPr>
        <p:grpSpPr>
          <a:xfrm>
            <a:off x="12427966" y="3325786"/>
            <a:ext cx="4934451" cy="2317407"/>
            <a:chOff x="0" y="-190500"/>
            <a:chExt cx="1270091" cy="826331"/>
          </a:xfrm>
        </p:grpSpPr>
        <p:sp>
          <p:nvSpPr>
            <p:cNvPr id="726" name="Google Shape;726;p15"/>
            <p:cNvSpPr/>
            <p:nvPr/>
          </p:nvSpPr>
          <p:spPr>
            <a:xfrm>
              <a:off x="0" y="0"/>
              <a:ext cx="1270091" cy="635831"/>
            </a:xfrm>
            <a:custGeom>
              <a:avLst/>
              <a:gdLst/>
              <a:ahLst/>
              <a:cxnLst/>
              <a:rect l="l" t="t" r="r" b="b"/>
              <a:pathLst>
                <a:path w="1270091" h="635831" extrusionOk="0">
                  <a:moveTo>
                    <a:pt x="128433" y="0"/>
                  </a:moveTo>
                  <a:lnTo>
                    <a:pt x="1141658" y="0"/>
                  </a:lnTo>
                  <a:cubicBezTo>
                    <a:pt x="1212590" y="0"/>
                    <a:pt x="1270091" y="57502"/>
                    <a:pt x="1270091" y="128433"/>
                  </a:cubicBezTo>
                  <a:lnTo>
                    <a:pt x="1270091" y="507398"/>
                  </a:lnTo>
                  <a:cubicBezTo>
                    <a:pt x="1270091" y="578329"/>
                    <a:pt x="1212590" y="635831"/>
                    <a:pt x="1141658" y="635831"/>
                  </a:cubicBezTo>
                  <a:lnTo>
                    <a:pt x="128433" y="635831"/>
                  </a:lnTo>
                  <a:cubicBezTo>
                    <a:pt x="57502" y="635831"/>
                    <a:pt x="0" y="578329"/>
                    <a:pt x="0" y="507398"/>
                  </a:cubicBezTo>
                  <a:lnTo>
                    <a:pt x="0" y="128433"/>
                  </a:lnTo>
                  <a:cubicBezTo>
                    <a:pt x="0" y="57502"/>
                    <a:pt x="57502" y="0"/>
                    <a:pt x="128433" y="0"/>
                  </a:cubicBezTo>
                  <a:close/>
                </a:path>
              </a:pathLst>
            </a:custGeom>
            <a:solidFill>
              <a:srgbClr val="60C7F6"/>
            </a:solidFill>
            <a:ln w="47625" cap="rnd" cmpd="sng">
              <a:solidFill>
                <a:srgbClr val="7A3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5"/>
            <p:cNvSpPr txBox="1"/>
            <p:nvPr/>
          </p:nvSpPr>
          <p:spPr>
            <a:xfrm>
              <a:off x="0" y="-190500"/>
              <a:ext cx="1270091" cy="82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8" name="Google Shape;728;p15"/>
          <p:cNvGrpSpPr/>
          <p:nvPr/>
        </p:nvGrpSpPr>
        <p:grpSpPr>
          <a:xfrm>
            <a:off x="683790" y="3325786"/>
            <a:ext cx="1852505" cy="1852505"/>
            <a:chOff x="0" y="0"/>
            <a:chExt cx="812800" cy="812800"/>
          </a:xfrm>
        </p:grpSpPr>
        <p:sp>
          <p:nvSpPr>
            <p:cNvPr id="729" name="Google Shape;729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 cmpd="sng">
              <a:solidFill>
                <a:srgbClr val="7A329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475" tIns="28475" rIns="28475" bIns="284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1" name="Google Shape;731;p15"/>
          <p:cNvSpPr/>
          <p:nvPr/>
        </p:nvSpPr>
        <p:spPr>
          <a:xfrm>
            <a:off x="753289" y="3395285"/>
            <a:ext cx="1713507" cy="1713507"/>
          </a:xfrm>
          <a:custGeom>
            <a:avLst/>
            <a:gdLst/>
            <a:ahLst/>
            <a:cxnLst/>
            <a:rect l="l" t="t" r="r" b="b"/>
            <a:pathLst>
              <a:path w="1713507" h="1713507" extrusionOk="0">
                <a:moveTo>
                  <a:pt x="0" y="0"/>
                </a:moveTo>
                <a:lnTo>
                  <a:pt x="1713507" y="0"/>
                </a:lnTo>
                <a:lnTo>
                  <a:pt x="1713507" y="1713507"/>
                </a:lnTo>
                <a:lnTo>
                  <a:pt x="0" y="1713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732" name="Google Shape;732;p15"/>
          <p:cNvGrpSpPr/>
          <p:nvPr/>
        </p:nvGrpSpPr>
        <p:grpSpPr>
          <a:xfrm>
            <a:off x="896032" y="3538028"/>
            <a:ext cx="1428020" cy="1428020"/>
            <a:chOff x="0" y="0"/>
            <a:chExt cx="812800" cy="812800"/>
          </a:xfrm>
        </p:grpSpPr>
        <p:sp>
          <p:nvSpPr>
            <p:cNvPr id="733" name="Google Shape;733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w="219075" cap="sq" cmpd="sng">
              <a:solidFill>
                <a:srgbClr val="7A329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475" tIns="28475" rIns="28475" bIns="284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5" name="Google Shape;735;p15"/>
          <p:cNvGrpSpPr/>
          <p:nvPr/>
        </p:nvGrpSpPr>
        <p:grpSpPr>
          <a:xfrm>
            <a:off x="6555845" y="3325786"/>
            <a:ext cx="1852505" cy="1852505"/>
            <a:chOff x="0" y="0"/>
            <a:chExt cx="812800" cy="812800"/>
          </a:xfrm>
        </p:grpSpPr>
        <p:sp>
          <p:nvSpPr>
            <p:cNvPr id="736" name="Google Shape;736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 cmpd="sng">
              <a:solidFill>
                <a:srgbClr val="7A329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475" tIns="28475" rIns="28475" bIns="284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8" name="Google Shape;738;p15"/>
          <p:cNvSpPr/>
          <p:nvPr/>
        </p:nvSpPr>
        <p:spPr>
          <a:xfrm>
            <a:off x="6625344" y="3395285"/>
            <a:ext cx="1713507" cy="1713507"/>
          </a:xfrm>
          <a:custGeom>
            <a:avLst/>
            <a:gdLst/>
            <a:ahLst/>
            <a:cxnLst/>
            <a:rect l="l" t="t" r="r" b="b"/>
            <a:pathLst>
              <a:path w="1713507" h="1713507" extrusionOk="0">
                <a:moveTo>
                  <a:pt x="0" y="0"/>
                </a:moveTo>
                <a:lnTo>
                  <a:pt x="1713507" y="0"/>
                </a:lnTo>
                <a:lnTo>
                  <a:pt x="1713507" y="1713507"/>
                </a:lnTo>
                <a:lnTo>
                  <a:pt x="0" y="1713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739" name="Google Shape;739;p15"/>
          <p:cNvGrpSpPr/>
          <p:nvPr/>
        </p:nvGrpSpPr>
        <p:grpSpPr>
          <a:xfrm>
            <a:off x="6768087" y="3538028"/>
            <a:ext cx="1428020" cy="1428020"/>
            <a:chOff x="0" y="0"/>
            <a:chExt cx="812800" cy="812800"/>
          </a:xfrm>
        </p:grpSpPr>
        <p:sp>
          <p:nvSpPr>
            <p:cNvPr id="740" name="Google Shape;740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w="219075" cap="sq" cmpd="sng">
              <a:solidFill>
                <a:srgbClr val="7A329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475" tIns="28475" rIns="28475" bIns="284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2" name="Google Shape;742;p15"/>
          <p:cNvGrpSpPr/>
          <p:nvPr/>
        </p:nvGrpSpPr>
        <p:grpSpPr>
          <a:xfrm>
            <a:off x="12256517" y="3325786"/>
            <a:ext cx="1852505" cy="1852505"/>
            <a:chOff x="0" y="0"/>
            <a:chExt cx="812800" cy="812800"/>
          </a:xfrm>
        </p:grpSpPr>
        <p:sp>
          <p:nvSpPr>
            <p:cNvPr id="743" name="Google Shape;743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 cmpd="sng">
              <a:solidFill>
                <a:srgbClr val="7A329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475" tIns="28475" rIns="28475" bIns="284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5" name="Google Shape;745;p15"/>
          <p:cNvSpPr/>
          <p:nvPr/>
        </p:nvSpPr>
        <p:spPr>
          <a:xfrm>
            <a:off x="12326016" y="3395285"/>
            <a:ext cx="1713507" cy="1713507"/>
          </a:xfrm>
          <a:custGeom>
            <a:avLst/>
            <a:gdLst/>
            <a:ahLst/>
            <a:cxnLst/>
            <a:rect l="l" t="t" r="r" b="b"/>
            <a:pathLst>
              <a:path w="1713507" h="1713507" extrusionOk="0">
                <a:moveTo>
                  <a:pt x="0" y="0"/>
                </a:moveTo>
                <a:lnTo>
                  <a:pt x="1713507" y="0"/>
                </a:lnTo>
                <a:lnTo>
                  <a:pt x="1713507" y="1713507"/>
                </a:lnTo>
                <a:lnTo>
                  <a:pt x="0" y="1713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746" name="Google Shape;746;p15"/>
          <p:cNvGrpSpPr/>
          <p:nvPr/>
        </p:nvGrpSpPr>
        <p:grpSpPr>
          <a:xfrm>
            <a:off x="12468759" y="3538028"/>
            <a:ext cx="1428020" cy="1428020"/>
            <a:chOff x="0" y="0"/>
            <a:chExt cx="812800" cy="812800"/>
          </a:xfrm>
        </p:grpSpPr>
        <p:sp>
          <p:nvSpPr>
            <p:cNvPr id="747" name="Google Shape;747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w="219075" cap="sq" cmpd="sng">
              <a:solidFill>
                <a:srgbClr val="7A329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475" tIns="28475" rIns="28475" bIns="284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9" name="Google Shape;749;p15"/>
          <p:cNvGrpSpPr/>
          <p:nvPr/>
        </p:nvGrpSpPr>
        <p:grpSpPr>
          <a:xfrm>
            <a:off x="2359401" y="1130185"/>
            <a:ext cx="3114596" cy="80027"/>
            <a:chOff x="0" y="0"/>
            <a:chExt cx="4152794" cy="106703"/>
          </a:xfrm>
        </p:grpSpPr>
        <p:grpSp>
          <p:nvGrpSpPr>
            <p:cNvPr id="750" name="Google Shape;750;p15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751" name="Google Shape;751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3" name="Google Shape;753;p15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754" name="Google Shape;75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6" name="Google Shape;756;p15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757" name="Google Shape;75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9" name="Google Shape;759;p15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760" name="Google Shape;76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2" name="Google Shape;762;p15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763" name="Google Shape;763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5" name="Google Shape;765;p15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0" name="Google Shape;780;p15"/>
          <p:cNvGrpSpPr/>
          <p:nvPr/>
        </p:nvGrpSpPr>
        <p:grpSpPr>
          <a:xfrm>
            <a:off x="12378051" y="1130185"/>
            <a:ext cx="3114596" cy="80027"/>
            <a:chOff x="0" y="0"/>
            <a:chExt cx="4152794" cy="106703"/>
          </a:xfrm>
        </p:grpSpPr>
        <p:grpSp>
          <p:nvGrpSpPr>
            <p:cNvPr id="781" name="Google Shape;781;p15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782" name="Google Shape;782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4" name="Google Shape;784;p15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785" name="Google Shape;785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7" name="Google Shape;787;p15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788" name="Google Shape;788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0" name="Google Shape;790;p15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791" name="Google Shape;791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3" name="Google Shape;793;p15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16" name="Google Shape;816;p15"/>
          <p:cNvSpPr txBox="1"/>
          <p:nvPr/>
        </p:nvSpPr>
        <p:spPr>
          <a:xfrm>
            <a:off x="929537" y="1351679"/>
            <a:ext cx="16474458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7200" b="1" i="0" u="none" strike="noStrike" kern="0" cap="none" spc="0" normalizeH="0" baseline="0" noProof="0" dirty="0">
                <a:ln>
                  <a:noFill/>
                </a:ln>
                <a:solidFill>
                  <a:srgbClr val="60C7F6"/>
                </a:solidFill>
                <a:effectLst/>
                <a:uLnTx/>
                <a:uFillTx/>
                <a:latin typeface="Oswald"/>
                <a:cs typeface="Arial"/>
                <a:sym typeface="Arial"/>
              </a:rPr>
              <a:t>Challenges and Solutions</a:t>
            </a:r>
            <a:endParaRPr kumimoji="0" lang="he-IL" sz="7200" b="1" i="0" u="none" strike="noStrike" kern="0" cap="none" spc="0" normalizeH="0" baseline="0" noProof="0" dirty="0">
              <a:ln>
                <a:noFill/>
              </a:ln>
              <a:solidFill>
                <a:srgbClr val="60C7F6"/>
              </a:solidFill>
              <a:effectLst/>
              <a:uLnTx/>
              <a:uFillTx/>
              <a:latin typeface="Oswald"/>
              <a:cs typeface="Arial"/>
              <a:sym typeface="Arial"/>
            </a:endParaRPr>
          </a:p>
        </p:txBody>
      </p:sp>
      <p:sp>
        <p:nvSpPr>
          <p:cNvPr id="817" name="Google Shape;817;p15"/>
          <p:cNvSpPr txBox="1"/>
          <p:nvPr/>
        </p:nvSpPr>
        <p:spPr>
          <a:xfrm>
            <a:off x="1557633" y="5158637"/>
            <a:ext cx="3706608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4D2862"/>
                </a:solidFill>
                <a:latin typeface="Oswald"/>
                <a:ea typeface="Oswald"/>
                <a:cs typeface="Oswald"/>
                <a:sym typeface="Oswald"/>
              </a:rPr>
              <a:t>Determining Chunk Size</a:t>
            </a:r>
          </a:p>
        </p:txBody>
      </p:sp>
      <p:sp>
        <p:nvSpPr>
          <p:cNvPr id="818" name="Google Shape;818;p15"/>
          <p:cNvSpPr txBox="1"/>
          <p:nvPr/>
        </p:nvSpPr>
        <p:spPr>
          <a:xfrm>
            <a:off x="7965977" y="5126129"/>
            <a:ext cx="4599189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D286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Creating Context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9" name="Google Shape;819;p15"/>
          <p:cNvSpPr txBox="1"/>
          <p:nvPr/>
        </p:nvSpPr>
        <p:spPr>
          <a:xfrm>
            <a:off x="12602636" y="5126128"/>
            <a:ext cx="489754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D286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Handling Irrelevant Questions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0" name="Google Shape;820;p15"/>
          <p:cNvSpPr txBox="1"/>
          <p:nvPr/>
        </p:nvSpPr>
        <p:spPr>
          <a:xfrm>
            <a:off x="1411177" y="5825487"/>
            <a:ext cx="40974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512C69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Tested chunk divisions of 1 minute, 2 minutes, and 5 minutes.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512C69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512C69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Balancing the need for broad context and focused answers.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512C69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512C69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Solution: 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512C69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Settled on 5-minute chunks for optimal performance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dirty="0"/>
          </a:p>
        </p:txBody>
      </p:sp>
      <p:sp>
        <p:nvSpPr>
          <p:cNvPr id="821" name="Google Shape;821;p15"/>
          <p:cNvSpPr txBox="1"/>
          <p:nvPr/>
        </p:nvSpPr>
        <p:spPr>
          <a:xfrm>
            <a:off x="7199966" y="5777552"/>
            <a:ext cx="3933600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512C69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Provided the previous chunk and the current chunk to the LLM to generate context based on the prior chunk.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512C69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512C69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Final approach: 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512C69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Sent the entire document along with the current chunk to the LLM.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2" name="Google Shape;822;p15"/>
          <p:cNvSpPr txBox="1"/>
          <p:nvPr/>
        </p:nvSpPr>
        <p:spPr>
          <a:xfrm>
            <a:off x="12641155" y="5684891"/>
            <a:ext cx="4740074" cy="420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512C69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Restricted the bot to use only the top-matched chunks as the basis for answers.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512C69"/>
              </a:solidFill>
              <a:effectLst/>
              <a:uLnTx/>
              <a:uFillTx/>
              <a:latin typeface="Montserrat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512C69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Implemented a scoring mechanism to evaluate how well each chunk addresses the question.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512C69"/>
              </a:solidFill>
              <a:effectLst/>
              <a:uLnTx/>
              <a:uFillTx/>
              <a:latin typeface="Montserrat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512C69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Answers are displayed only if they meet a minimum score threshold, ensuring relevance and accuracy.</a:t>
            </a:r>
          </a:p>
        </p:txBody>
      </p:sp>
      <p:pic>
        <p:nvPicPr>
          <p:cNvPr id="823" name="Google Shape;82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755295" y="1883876"/>
            <a:ext cx="4097450" cy="1633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737;p29">
            <a:extLst>
              <a:ext uri="{FF2B5EF4-FFF2-40B4-BE49-F238E27FC236}">
                <a16:creationId xmlns:a16="http://schemas.microsoft.com/office/drawing/2014/main" id="{5E5AB19A-85F3-1CAF-BC66-0A4D11BE632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rcRect l="20089" t="19008" r="64577" b="64825"/>
          <a:stretch>
            <a:fillRect/>
          </a:stretch>
        </p:blipFill>
        <p:spPr>
          <a:xfrm>
            <a:off x="6885428" y="3589083"/>
            <a:ext cx="1096635" cy="1162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541;p24">
            <a:extLst>
              <a:ext uri="{FF2B5EF4-FFF2-40B4-BE49-F238E27FC236}">
                <a16:creationId xmlns:a16="http://schemas.microsoft.com/office/drawing/2014/main" id="{9100FEFC-0FFF-A38E-1907-AA2A2F55889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6485" y="3769906"/>
            <a:ext cx="871500" cy="839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63E21381-28A6-9982-F976-79F561AB43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15226" y="3563268"/>
            <a:ext cx="1044085" cy="11815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" name="Google Shape;16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6" name="Google Shape;1616;p26"/>
          <p:cNvGrpSpPr/>
          <p:nvPr/>
        </p:nvGrpSpPr>
        <p:grpSpPr>
          <a:xfrm rot="10800000">
            <a:off x="0" y="8458829"/>
            <a:ext cx="18288000" cy="1972832"/>
            <a:chOff x="0" y="-38100"/>
            <a:chExt cx="4816593" cy="519594"/>
          </a:xfrm>
        </p:grpSpPr>
        <p:sp>
          <p:nvSpPr>
            <p:cNvPr id="1617" name="Google Shape;1617;p26"/>
            <p:cNvSpPr/>
            <p:nvPr/>
          </p:nvSpPr>
          <p:spPr>
            <a:xfrm>
              <a:off x="0" y="0"/>
              <a:ext cx="4816592" cy="481494"/>
            </a:xfrm>
            <a:custGeom>
              <a:avLst/>
              <a:gdLst/>
              <a:ahLst/>
              <a:cxnLst/>
              <a:rect l="l" t="t" r="r" b="b"/>
              <a:pathLst>
                <a:path w="4816592" h="48149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81494"/>
                  </a:lnTo>
                  <a:lnTo>
                    <a:pt x="0" y="481494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618" name="Google Shape;1618;p26"/>
            <p:cNvSpPr txBox="1"/>
            <p:nvPr/>
          </p:nvSpPr>
          <p:spPr>
            <a:xfrm>
              <a:off x="0" y="-38100"/>
              <a:ext cx="4816593" cy="519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9" name="Google Shape;1619;p26"/>
          <p:cNvSpPr txBox="1"/>
          <p:nvPr/>
        </p:nvSpPr>
        <p:spPr>
          <a:xfrm>
            <a:off x="6670899" y="8657334"/>
            <a:ext cx="63258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chemeClr val="bg1"/>
                </a:solidFill>
              </a:rPr>
              <a:t>Thank you</a:t>
            </a:r>
            <a:endParaRPr sz="8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thics of Artificial Intelligence">
  <a:themeElements>
    <a:clrScheme name="Office">
      <a:dk1>
        <a:srgbClr val="000000"/>
      </a:dk1>
      <a:lt1>
        <a:srgbClr val="FFFFFF"/>
      </a:lt1>
      <a:dk2>
        <a:srgbClr val="7D198B"/>
      </a:dk2>
      <a:lt2>
        <a:srgbClr val="7A3294"/>
      </a:lt2>
      <a:accent1>
        <a:srgbClr val="4D2862"/>
      </a:accent1>
      <a:accent2>
        <a:srgbClr val="512C69"/>
      </a:accent2>
      <a:accent3>
        <a:srgbClr val="271039"/>
      </a:accent3>
      <a:accent4>
        <a:srgbClr val="8AB5D5"/>
      </a:accent4>
      <a:accent5>
        <a:srgbClr val="81D7FF"/>
      </a:accent5>
      <a:accent6>
        <a:srgbClr val="60C7F6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2672</TotalTime>
  <Words>437</Words>
  <Application>Microsoft Office PowerPoint</Application>
  <PresentationFormat>מותאם אישית</PresentationFormat>
  <Paragraphs>75</Paragraphs>
  <Slides>7</Slides>
  <Notes>7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</vt:i4>
      </vt:variant>
    </vt:vector>
  </HeadingPairs>
  <TitlesOfParts>
    <vt:vector size="13" baseType="lpstr">
      <vt:lpstr>Arial</vt:lpstr>
      <vt:lpstr>Montserrat</vt:lpstr>
      <vt:lpstr>Calibri</vt:lpstr>
      <vt:lpstr>Oswald</vt:lpstr>
      <vt:lpstr>Wingdings</vt:lpstr>
      <vt:lpstr>Ethics of Artificial Intelligence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elhai</dc:creator>
  <cp:lastModifiedBy>elhai</cp:lastModifiedBy>
  <cp:revision>8</cp:revision>
  <dcterms:modified xsi:type="dcterms:W3CDTF">2025-06-23T17:49:04Z</dcterms:modified>
</cp:coreProperties>
</file>